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7" r:id="rId2"/>
    <p:sldId id="256" r:id="rId3"/>
    <p:sldId id="257" r:id="rId4"/>
    <p:sldId id="258" r:id="rId5"/>
    <p:sldId id="259" r:id="rId6"/>
    <p:sldId id="278" r:id="rId7"/>
    <p:sldId id="286" r:id="rId8"/>
    <p:sldId id="276" r:id="rId9"/>
    <p:sldId id="277" r:id="rId10"/>
    <p:sldId id="260" r:id="rId11"/>
    <p:sldId id="261" r:id="rId12"/>
    <p:sldId id="281" r:id="rId13"/>
    <p:sldId id="282" r:id="rId14"/>
    <p:sldId id="285" r:id="rId15"/>
    <p:sldId id="284" r:id="rId16"/>
  </p:sldIdLst>
  <p:sldSz cx="14630400" cy="8229600"/>
  <p:notesSz cx="8229600" cy="14630400"/>
  <p:embeddedFontLst>
    <p:embeddedFont>
      <p:font typeface="Heebo Light" pitchFamily="2" charset="-79"/>
      <p:regular r:id="rId18"/>
    </p:embeddedFont>
    <p:embeddedFont>
      <p:font typeface="Montserrat" panose="00000500000000000000" pitchFamily="2" charset="0"/>
      <p:regular r:id="rId19"/>
      <p:bold r:id="rId20"/>
      <p:italic r:id="rId21"/>
      <p:boldItalic r:id="rId22"/>
    </p:embeddedFont>
    <p:embeddedFont>
      <p:font typeface="Montserrat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422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70679"/>
            <a:ext cx="9526964" cy="757238"/>
          </a:xfrm>
          <a:prstGeom prst="rect">
            <a:avLst/>
          </a:prstGeom>
          <a:noFill/>
          <a:ln/>
        </p:spPr>
        <p:txBody>
          <a:bodyPr wrap="none" lIns="0" tIns="0" rIns="0" bIns="0" rtlCol="0" anchor="t"/>
          <a:lstStyle/>
          <a:p>
            <a:pPr marL="0" indent="0" algn="l">
              <a:lnSpc>
                <a:spcPts val="5000"/>
              </a:lnSpc>
              <a:buNone/>
            </a:pPr>
            <a:r>
              <a:rPr lang="en-US" sz="4000" dirty="0">
                <a:solidFill>
                  <a:srgbClr val="F2F0F4"/>
                </a:solidFill>
                <a:latin typeface="Montserrat" pitchFamily="34" charset="0"/>
                <a:ea typeface="Montserrat" pitchFamily="34" charset="-122"/>
                <a:cs typeface="Montserrat" pitchFamily="34" charset="-120"/>
              </a:rPr>
              <a:t>Our Team:</a:t>
            </a:r>
            <a:endParaRPr lang="en-US" sz="4000" dirty="0"/>
          </a:p>
        </p:txBody>
      </p:sp>
      <p:sp>
        <p:nvSpPr>
          <p:cNvPr id="3" name="Shape 1"/>
          <p:cNvSpPr/>
          <p:nvPr/>
        </p:nvSpPr>
        <p:spPr>
          <a:xfrm>
            <a:off x="793790" y="2022991"/>
            <a:ext cx="6419374" cy="1505188"/>
          </a:xfrm>
          <a:prstGeom prst="roundRect">
            <a:avLst>
              <a:gd name="adj" fmla="val 7290"/>
            </a:avLst>
          </a:prstGeom>
          <a:solidFill>
            <a:srgbClr val="0D0A2C">
              <a:alpha val="95000"/>
            </a:srgbClr>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793790" y="2000131"/>
            <a:ext cx="6419374" cy="91440"/>
          </a:xfrm>
          <a:prstGeom prst="rect">
            <a:avLst/>
          </a:prstGeom>
        </p:spPr>
      </p:pic>
      <p:pic>
        <p:nvPicPr>
          <p:cNvPr id="5" name="Image 1" descr="preencoded.png"/>
          <p:cNvPicPr>
            <a:picLocks noChangeAspect="1"/>
          </p:cNvPicPr>
          <p:nvPr/>
        </p:nvPicPr>
        <p:blipFill>
          <a:blip r:embed="rId4"/>
          <a:stretch>
            <a:fillRect/>
          </a:stretch>
        </p:blipFill>
        <p:spPr>
          <a:xfrm>
            <a:off x="3697307" y="1716881"/>
            <a:ext cx="612338" cy="612338"/>
          </a:xfrm>
          <a:prstGeom prst="rect">
            <a:avLst/>
          </a:prstGeom>
        </p:spPr>
      </p:pic>
      <p:sp>
        <p:nvSpPr>
          <p:cNvPr id="7" name="Text 2"/>
          <p:cNvSpPr/>
          <p:nvPr/>
        </p:nvSpPr>
        <p:spPr>
          <a:xfrm>
            <a:off x="1020723" y="2533293"/>
            <a:ext cx="2822734"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Mohamed Ehab Turky</a:t>
            </a:r>
            <a:endParaRPr lang="en-US" sz="2000" dirty="0"/>
          </a:p>
        </p:txBody>
      </p:sp>
      <p:sp>
        <p:nvSpPr>
          <p:cNvPr id="8" name="Text 3"/>
          <p:cNvSpPr/>
          <p:nvPr/>
        </p:nvSpPr>
        <p:spPr>
          <a:xfrm>
            <a:off x="1020723" y="2974538"/>
            <a:ext cx="5965508" cy="326708"/>
          </a:xfrm>
          <a:prstGeom prst="rect">
            <a:avLst/>
          </a:prstGeom>
          <a:noFill/>
          <a:ln/>
        </p:spPr>
        <p:txBody>
          <a:bodyPr wrap="none" lIns="0" tIns="0" rIns="0" bIns="0" rtlCol="0" anchor="t"/>
          <a:lstStyle/>
          <a:p>
            <a:pPr marL="0" indent="0" algn="l">
              <a:lnSpc>
                <a:spcPts val="2550"/>
              </a:lnSpc>
              <a:buNone/>
            </a:pPr>
            <a:r>
              <a:rPr lang="en-US" sz="1600" dirty="0">
                <a:solidFill>
                  <a:srgbClr val="DCD7E5"/>
                </a:solidFill>
                <a:latin typeface="Heebo Light" pitchFamily="34" charset="0"/>
                <a:ea typeface="Heebo Light" pitchFamily="34" charset="-122"/>
                <a:cs typeface="Heebo Light" pitchFamily="34" charset="-120"/>
              </a:rPr>
              <a:t>Team Leader</a:t>
            </a:r>
            <a:endParaRPr lang="en-US" sz="1600" dirty="0"/>
          </a:p>
        </p:txBody>
      </p:sp>
      <p:sp>
        <p:nvSpPr>
          <p:cNvPr id="9" name="Shape 4"/>
          <p:cNvSpPr/>
          <p:nvPr/>
        </p:nvSpPr>
        <p:spPr>
          <a:xfrm>
            <a:off x="7417237" y="2022991"/>
            <a:ext cx="6419374" cy="1505188"/>
          </a:xfrm>
          <a:prstGeom prst="roundRect">
            <a:avLst>
              <a:gd name="adj" fmla="val 7290"/>
            </a:avLst>
          </a:prstGeom>
          <a:solidFill>
            <a:srgbClr val="0D0A2C">
              <a:alpha val="95000"/>
            </a:srgbClr>
          </a:solidFill>
          <a:ln/>
        </p:spPr>
        <p:txBody>
          <a:bodyPr/>
          <a:lstStyle/>
          <a:p>
            <a:endParaRPr lang="en-US"/>
          </a:p>
        </p:txBody>
      </p:sp>
      <p:pic>
        <p:nvPicPr>
          <p:cNvPr id="10" name="Image 3" descr="preencoded.png"/>
          <p:cNvPicPr>
            <a:picLocks noChangeAspect="1"/>
          </p:cNvPicPr>
          <p:nvPr/>
        </p:nvPicPr>
        <p:blipFill>
          <a:blip r:embed="rId3"/>
          <a:stretch>
            <a:fillRect/>
          </a:stretch>
        </p:blipFill>
        <p:spPr>
          <a:xfrm>
            <a:off x="7417237" y="2000131"/>
            <a:ext cx="6419374" cy="91440"/>
          </a:xfrm>
          <a:prstGeom prst="rect">
            <a:avLst/>
          </a:prstGeom>
        </p:spPr>
      </p:pic>
      <p:pic>
        <p:nvPicPr>
          <p:cNvPr id="11" name="Image 4" descr="preencoded.png"/>
          <p:cNvPicPr>
            <a:picLocks noChangeAspect="1"/>
          </p:cNvPicPr>
          <p:nvPr/>
        </p:nvPicPr>
        <p:blipFill>
          <a:blip r:embed="rId4"/>
          <a:stretch>
            <a:fillRect/>
          </a:stretch>
        </p:blipFill>
        <p:spPr>
          <a:xfrm>
            <a:off x="10320754" y="1716881"/>
            <a:ext cx="612338" cy="612338"/>
          </a:xfrm>
          <a:prstGeom prst="rect">
            <a:avLst/>
          </a:prstGeom>
        </p:spPr>
      </p:pic>
      <p:sp>
        <p:nvSpPr>
          <p:cNvPr id="13" name="Text 5"/>
          <p:cNvSpPr/>
          <p:nvPr/>
        </p:nvSpPr>
        <p:spPr>
          <a:xfrm>
            <a:off x="7644170" y="2533293"/>
            <a:ext cx="3154561"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Mona Mohamed Elsayed</a:t>
            </a:r>
            <a:endParaRPr lang="en-US" sz="2000" dirty="0"/>
          </a:p>
        </p:txBody>
      </p:sp>
      <p:sp>
        <p:nvSpPr>
          <p:cNvPr id="14" name="Text 6"/>
          <p:cNvSpPr/>
          <p:nvPr/>
        </p:nvSpPr>
        <p:spPr>
          <a:xfrm>
            <a:off x="7644170" y="2974538"/>
            <a:ext cx="5965508" cy="326708"/>
          </a:xfrm>
          <a:prstGeom prst="rect">
            <a:avLst/>
          </a:prstGeom>
          <a:noFill/>
          <a:ln/>
        </p:spPr>
        <p:txBody>
          <a:bodyPr wrap="none" lIns="0" tIns="0" rIns="0" bIns="0" rtlCol="0" anchor="t"/>
          <a:lstStyle/>
          <a:p>
            <a:pPr marL="0" indent="0" algn="l">
              <a:lnSpc>
                <a:spcPts val="2550"/>
              </a:lnSpc>
              <a:buNone/>
            </a:pPr>
            <a:endParaRPr lang="en-US" sz="1600" dirty="0"/>
          </a:p>
        </p:txBody>
      </p:sp>
      <p:sp>
        <p:nvSpPr>
          <p:cNvPr id="15" name="Shape 7"/>
          <p:cNvSpPr/>
          <p:nvPr/>
        </p:nvSpPr>
        <p:spPr>
          <a:xfrm>
            <a:off x="793790" y="4038362"/>
            <a:ext cx="6419374" cy="1505188"/>
          </a:xfrm>
          <a:prstGeom prst="roundRect">
            <a:avLst>
              <a:gd name="adj" fmla="val 7290"/>
            </a:avLst>
          </a:prstGeom>
          <a:solidFill>
            <a:srgbClr val="0D0A2C">
              <a:alpha val="95000"/>
            </a:srgbClr>
          </a:solidFill>
          <a:ln/>
        </p:spPr>
        <p:txBody>
          <a:bodyPr/>
          <a:lstStyle/>
          <a:p>
            <a:endParaRPr lang="en-US"/>
          </a:p>
        </p:txBody>
      </p:sp>
      <p:pic>
        <p:nvPicPr>
          <p:cNvPr id="16" name="Image 6" descr="preencoded.png"/>
          <p:cNvPicPr>
            <a:picLocks noChangeAspect="1"/>
          </p:cNvPicPr>
          <p:nvPr/>
        </p:nvPicPr>
        <p:blipFill>
          <a:blip r:embed="rId3"/>
          <a:stretch>
            <a:fillRect/>
          </a:stretch>
        </p:blipFill>
        <p:spPr>
          <a:xfrm>
            <a:off x="793790" y="4015502"/>
            <a:ext cx="6419374" cy="91440"/>
          </a:xfrm>
          <a:prstGeom prst="rect">
            <a:avLst/>
          </a:prstGeom>
        </p:spPr>
      </p:pic>
      <p:pic>
        <p:nvPicPr>
          <p:cNvPr id="17" name="Image 7" descr="preencoded.png"/>
          <p:cNvPicPr>
            <a:picLocks noChangeAspect="1"/>
          </p:cNvPicPr>
          <p:nvPr/>
        </p:nvPicPr>
        <p:blipFill>
          <a:blip r:embed="rId4"/>
          <a:stretch>
            <a:fillRect/>
          </a:stretch>
        </p:blipFill>
        <p:spPr>
          <a:xfrm>
            <a:off x="3697307" y="3732252"/>
            <a:ext cx="612338" cy="612338"/>
          </a:xfrm>
          <a:prstGeom prst="rect">
            <a:avLst/>
          </a:prstGeom>
        </p:spPr>
      </p:pic>
      <p:sp>
        <p:nvSpPr>
          <p:cNvPr id="19" name="Text 8"/>
          <p:cNvSpPr/>
          <p:nvPr/>
        </p:nvSpPr>
        <p:spPr>
          <a:xfrm>
            <a:off x="1020723" y="4548664"/>
            <a:ext cx="3902273"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Menna Allah Haitham Shafeeq</a:t>
            </a:r>
            <a:endParaRPr lang="en-US" sz="2000" dirty="0"/>
          </a:p>
        </p:txBody>
      </p:sp>
      <p:sp>
        <p:nvSpPr>
          <p:cNvPr id="20" name="Text 9"/>
          <p:cNvSpPr/>
          <p:nvPr/>
        </p:nvSpPr>
        <p:spPr>
          <a:xfrm>
            <a:off x="1020723" y="4989909"/>
            <a:ext cx="5965508" cy="326708"/>
          </a:xfrm>
          <a:prstGeom prst="rect">
            <a:avLst/>
          </a:prstGeom>
          <a:noFill/>
          <a:ln/>
        </p:spPr>
        <p:txBody>
          <a:bodyPr wrap="none" lIns="0" tIns="0" rIns="0" bIns="0" rtlCol="0" anchor="t"/>
          <a:lstStyle/>
          <a:p>
            <a:pPr marL="0" indent="0" algn="l">
              <a:lnSpc>
                <a:spcPts val="2550"/>
              </a:lnSpc>
              <a:buNone/>
            </a:pPr>
            <a:endParaRPr lang="en-US" sz="1600" dirty="0"/>
          </a:p>
        </p:txBody>
      </p:sp>
      <p:sp>
        <p:nvSpPr>
          <p:cNvPr id="21" name="Shape 10"/>
          <p:cNvSpPr/>
          <p:nvPr/>
        </p:nvSpPr>
        <p:spPr>
          <a:xfrm>
            <a:off x="7417237" y="4038362"/>
            <a:ext cx="6419374" cy="1505188"/>
          </a:xfrm>
          <a:prstGeom prst="roundRect">
            <a:avLst>
              <a:gd name="adj" fmla="val 7290"/>
            </a:avLst>
          </a:prstGeom>
          <a:solidFill>
            <a:srgbClr val="0D0A2C">
              <a:alpha val="95000"/>
            </a:srgbClr>
          </a:solidFill>
          <a:ln/>
        </p:spPr>
        <p:txBody>
          <a:bodyPr/>
          <a:lstStyle/>
          <a:p>
            <a:endParaRPr lang="en-US"/>
          </a:p>
        </p:txBody>
      </p:sp>
      <p:pic>
        <p:nvPicPr>
          <p:cNvPr id="22" name="Image 9" descr="preencoded.png"/>
          <p:cNvPicPr>
            <a:picLocks noChangeAspect="1"/>
          </p:cNvPicPr>
          <p:nvPr/>
        </p:nvPicPr>
        <p:blipFill>
          <a:blip r:embed="rId3"/>
          <a:stretch>
            <a:fillRect/>
          </a:stretch>
        </p:blipFill>
        <p:spPr>
          <a:xfrm>
            <a:off x="7417237" y="4015502"/>
            <a:ext cx="6419374" cy="91440"/>
          </a:xfrm>
          <a:prstGeom prst="rect">
            <a:avLst/>
          </a:prstGeom>
        </p:spPr>
      </p:pic>
      <p:pic>
        <p:nvPicPr>
          <p:cNvPr id="23" name="Image 10" descr="preencoded.png"/>
          <p:cNvPicPr>
            <a:picLocks noChangeAspect="1"/>
          </p:cNvPicPr>
          <p:nvPr/>
        </p:nvPicPr>
        <p:blipFill>
          <a:blip r:embed="rId4"/>
          <a:stretch>
            <a:fillRect/>
          </a:stretch>
        </p:blipFill>
        <p:spPr>
          <a:xfrm>
            <a:off x="10320754" y="3732252"/>
            <a:ext cx="612338" cy="612338"/>
          </a:xfrm>
          <a:prstGeom prst="rect">
            <a:avLst/>
          </a:prstGeom>
        </p:spPr>
      </p:pic>
      <p:pic>
        <p:nvPicPr>
          <p:cNvPr id="24" name="Image 11" descr="preencoded.png"/>
          <p:cNvPicPr>
            <a:picLocks noChangeAspect="1"/>
          </p:cNvPicPr>
          <p:nvPr/>
        </p:nvPicPr>
        <p:blipFill>
          <a:blip r:embed="rId5"/>
          <a:stretch>
            <a:fillRect/>
          </a:stretch>
        </p:blipFill>
        <p:spPr>
          <a:xfrm>
            <a:off x="10504468" y="3885367"/>
            <a:ext cx="244912" cy="306110"/>
          </a:xfrm>
          <a:prstGeom prst="rect">
            <a:avLst/>
          </a:prstGeom>
        </p:spPr>
      </p:pic>
      <p:sp>
        <p:nvSpPr>
          <p:cNvPr id="25" name="Text 11"/>
          <p:cNvSpPr/>
          <p:nvPr/>
        </p:nvSpPr>
        <p:spPr>
          <a:xfrm>
            <a:off x="7644170" y="4548664"/>
            <a:ext cx="3479959"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Mostafa Mohamed Mostafa</a:t>
            </a:r>
            <a:endParaRPr lang="en-US" sz="2000" dirty="0"/>
          </a:p>
        </p:txBody>
      </p:sp>
      <p:sp>
        <p:nvSpPr>
          <p:cNvPr id="26" name="Text 12"/>
          <p:cNvSpPr/>
          <p:nvPr/>
        </p:nvSpPr>
        <p:spPr>
          <a:xfrm>
            <a:off x="7644170" y="4989909"/>
            <a:ext cx="5965508" cy="326708"/>
          </a:xfrm>
          <a:prstGeom prst="rect">
            <a:avLst/>
          </a:prstGeom>
          <a:noFill/>
          <a:ln/>
        </p:spPr>
        <p:txBody>
          <a:bodyPr wrap="none" lIns="0" tIns="0" rIns="0" bIns="0" rtlCol="0" anchor="t"/>
          <a:lstStyle/>
          <a:p>
            <a:pPr marL="0" indent="0" algn="l">
              <a:lnSpc>
                <a:spcPts val="2550"/>
              </a:lnSpc>
              <a:buNone/>
            </a:pPr>
            <a:endParaRPr lang="en-US" sz="1600" dirty="0"/>
          </a:p>
        </p:txBody>
      </p:sp>
      <p:sp>
        <p:nvSpPr>
          <p:cNvPr id="27" name="Shape 13"/>
          <p:cNvSpPr/>
          <p:nvPr/>
        </p:nvSpPr>
        <p:spPr>
          <a:xfrm>
            <a:off x="793790" y="6053733"/>
            <a:ext cx="6419374" cy="1505188"/>
          </a:xfrm>
          <a:prstGeom prst="roundRect">
            <a:avLst>
              <a:gd name="adj" fmla="val 7290"/>
            </a:avLst>
          </a:prstGeom>
          <a:solidFill>
            <a:srgbClr val="0D0A2C">
              <a:alpha val="95000"/>
            </a:srgbClr>
          </a:solidFill>
          <a:ln/>
        </p:spPr>
        <p:txBody>
          <a:bodyPr/>
          <a:lstStyle/>
          <a:p>
            <a:endParaRPr lang="en-US"/>
          </a:p>
        </p:txBody>
      </p:sp>
      <p:pic>
        <p:nvPicPr>
          <p:cNvPr id="28" name="Image 12" descr="preencoded.png"/>
          <p:cNvPicPr>
            <a:picLocks noChangeAspect="1"/>
          </p:cNvPicPr>
          <p:nvPr/>
        </p:nvPicPr>
        <p:blipFill>
          <a:blip r:embed="rId3"/>
          <a:stretch>
            <a:fillRect/>
          </a:stretch>
        </p:blipFill>
        <p:spPr>
          <a:xfrm>
            <a:off x="793790" y="6030873"/>
            <a:ext cx="6419374" cy="91440"/>
          </a:xfrm>
          <a:prstGeom prst="rect">
            <a:avLst/>
          </a:prstGeom>
        </p:spPr>
      </p:pic>
      <p:pic>
        <p:nvPicPr>
          <p:cNvPr id="29" name="Image 13" descr="preencoded.png"/>
          <p:cNvPicPr>
            <a:picLocks noChangeAspect="1"/>
          </p:cNvPicPr>
          <p:nvPr/>
        </p:nvPicPr>
        <p:blipFill>
          <a:blip r:embed="rId4"/>
          <a:stretch>
            <a:fillRect/>
          </a:stretch>
        </p:blipFill>
        <p:spPr>
          <a:xfrm>
            <a:off x="3697307" y="5747623"/>
            <a:ext cx="612338" cy="612338"/>
          </a:xfrm>
          <a:prstGeom prst="rect">
            <a:avLst/>
          </a:prstGeom>
        </p:spPr>
      </p:pic>
      <p:sp>
        <p:nvSpPr>
          <p:cNvPr id="31" name="Text 14"/>
          <p:cNvSpPr/>
          <p:nvPr/>
        </p:nvSpPr>
        <p:spPr>
          <a:xfrm>
            <a:off x="1020723" y="656403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Belal Ahmed Eid</a:t>
            </a:r>
            <a:endParaRPr lang="en-US" sz="2000" dirty="0"/>
          </a:p>
        </p:txBody>
      </p:sp>
      <p:sp>
        <p:nvSpPr>
          <p:cNvPr id="32" name="Text 15"/>
          <p:cNvSpPr/>
          <p:nvPr/>
        </p:nvSpPr>
        <p:spPr>
          <a:xfrm>
            <a:off x="1020723" y="7005280"/>
            <a:ext cx="5965508" cy="326708"/>
          </a:xfrm>
          <a:prstGeom prst="rect">
            <a:avLst/>
          </a:prstGeom>
          <a:noFill/>
          <a:ln/>
        </p:spPr>
        <p:txBody>
          <a:bodyPr wrap="none" lIns="0" tIns="0" rIns="0" bIns="0" rtlCol="0" anchor="t"/>
          <a:lstStyle/>
          <a:p>
            <a:pPr marL="0" indent="0" algn="l">
              <a:lnSpc>
                <a:spcPts val="2550"/>
              </a:lnSpc>
              <a:buNone/>
            </a:pPr>
            <a:endParaRPr lang="en-US" sz="1600" dirty="0"/>
          </a:p>
        </p:txBody>
      </p:sp>
      <p:sp>
        <p:nvSpPr>
          <p:cNvPr id="33" name="Shape 16"/>
          <p:cNvSpPr/>
          <p:nvPr/>
        </p:nvSpPr>
        <p:spPr>
          <a:xfrm>
            <a:off x="7417237" y="6053733"/>
            <a:ext cx="6419374" cy="1505188"/>
          </a:xfrm>
          <a:prstGeom prst="roundRect">
            <a:avLst>
              <a:gd name="adj" fmla="val 7290"/>
            </a:avLst>
          </a:prstGeom>
          <a:solidFill>
            <a:srgbClr val="0D0A2C">
              <a:alpha val="95000"/>
            </a:srgbClr>
          </a:solidFill>
          <a:ln/>
        </p:spPr>
        <p:txBody>
          <a:bodyPr/>
          <a:lstStyle/>
          <a:p>
            <a:endParaRPr lang="en-US"/>
          </a:p>
        </p:txBody>
      </p:sp>
      <p:pic>
        <p:nvPicPr>
          <p:cNvPr id="34" name="Image 15" descr="preencoded.png"/>
          <p:cNvPicPr>
            <a:picLocks noChangeAspect="1"/>
          </p:cNvPicPr>
          <p:nvPr/>
        </p:nvPicPr>
        <p:blipFill>
          <a:blip r:embed="rId3"/>
          <a:stretch>
            <a:fillRect/>
          </a:stretch>
        </p:blipFill>
        <p:spPr>
          <a:xfrm>
            <a:off x="7417237" y="6030873"/>
            <a:ext cx="6419374" cy="91440"/>
          </a:xfrm>
          <a:prstGeom prst="rect">
            <a:avLst/>
          </a:prstGeom>
        </p:spPr>
      </p:pic>
      <p:pic>
        <p:nvPicPr>
          <p:cNvPr id="35" name="Image 16" descr="preencoded.png"/>
          <p:cNvPicPr>
            <a:picLocks noChangeAspect="1"/>
          </p:cNvPicPr>
          <p:nvPr/>
        </p:nvPicPr>
        <p:blipFill>
          <a:blip r:embed="rId4"/>
          <a:stretch>
            <a:fillRect/>
          </a:stretch>
        </p:blipFill>
        <p:spPr>
          <a:xfrm>
            <a:off x="10320754" y="5747623"/>
            <a:ext cx="612338" cy="612338"/>
          </a:xfrm>
          <a:prstGeom prst="rect">
            <a:avLst/>
          </a:prstGeom>
        </p:spPr>
      </p:pic>
      <p:sp>
        <p:nvSpPr>
          <p:cNvPr id="37" name="Text 17"/>
          <p:cNvSpPr/>
          <p:nvPr/>
        </p:nvSpPr>
        <p:spPr>
          <a:xfrm>
            <a:off x="7644170" y="6564035"/>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Yassin Mohy Eldeen</a:t>
            </a:r>
            <a:endParaRPr lang="en-US" sz="2000" dirty="0"/>
          </a:p>
        </p:txBody>
      </p:sp>
      <p:sp>
        <p:nvSpPr>
          <p:cNvPr id="38" name="Text 18"/>
          <p:cNvSpPr/>
          <p:nvPr/>
        </p:nvSpPr>
        <p:spPr>
          <a:xfrm>
            <a:off x="7644170" y="7005280"/>
            <a:ext cx="5965508" cy="326708"/>
          </a:xfrm>
          <a:prstGeom prst="rect">
            <a:avLst/>
          </a:prstGeom>
          <a:noFill/>
          <a:ln/>
        </p:spPr>
        <p:txBody>
          <a:bodyPr wrap="none" lIns="0" tIns="0" rIns="0" bIns="0" rtlCol="0" anchor="t"/>
          <a:lstStyle/>
          <a:p>
            <a:pPr marL="0" indent="0" algn="l">
              <a:lnSpc>
                <a:spcPts val="2550"/>
              </a:lnSpc>
              <a:buNone/>
            </a:pPr>
            <a:endParaRPr lang="en-US" sz="1600" dirty="0"/>
          </a:p>
        </p:txBody>
      </p:sp>
      <p:pic>
        <p:nvPicPr>
          <p:cNvPr id="39" name="Image 11" descr="preencoded.png">
            <a:extLst>
              <a:ext uri="{FF2B5EF4-FFF2-40B4-BE49-F238E27FC236}">
                <a16:creationId xmlns:a16="http://schemas.microsoft.com/office/drawing/2014/main" id="{A153F4AB-D7D3-6782-B149-E2DC99FA466E}"/>
              </a:ext>
            </a:extLst>
          </p:cNvPr>
          <p:cNvPicPr>
            <a:picLocks noChangeAspect="1"/>
          </p:cNvPicPr>
          <p:nvPr/>
        </p:nvPicPr>
        <p:blipFill>
          <a:blip r:embed="rId5"/>
          <a:stretch>
            <a:fillRect/>
          </a:stretch>
        </p:blipFill>
        <p:spPr>
          <a:xfrm>
            <a:off x="3888971" y="3903345"/>
            <a:ext cx="244912" cy="306110"/>
          </a:xfrm>
          <a:prstGeom prst="rect">
            <a:avLst/>
          </a:prstGeom>
        </p:spPr>
      </p:pic>
      <p:pic>
        <p:nvPicPr>
          <p:cNvPr id="40" name="Image 11" descr="preencoded.png">
            <a:extLst>
              <a:ext uri="{FF2B5EF4-FFF2-40B4-BE49-F238E27FC236}">
                <a16:creationId xmlns:a16="http://schemas.microsoft.com/office/drawing/2014/main" id="{51843EAD-7E08-4F6B-0046-F996CA65D15D}"/>
              </a:ext>
            </a:extLst>
          </p:cNvPr>
          <p:cNvPicPr>
            <a:picLocks noChangeAspect="1"/>
          </p:cNvPicPr>
          <p:nvPr/>
        </p:nvPicPr>
        <p:blipFill>
          <a:blip r:embed="rId5"/>
          <a:stretch>
            <a:fillRect/>
          </a:stretch>
        </p:blipFill>
        <p:spPr>
          <a:xfrm>
            <a:off x="3890748" y="1869639"/>
            <a:ext cx="244912" cy="306110"/>
          </a:xfrm>
          <a:prstGeom prst="rect">
            <a:avLst/>
          </a:prstGeom>
        </p:spPr>
      </p:pic>
      <p:pic>
        <p:nvPicPr>
          <p:cNvPr id="41" name="Image 11" descr="preencoded.png">
            <a:extLst>
              <a:ext uri="{FF2B5EF4-FFF2-40B4-BE49-F238E27FC236}">
                <a16:creationId xmlns:a16="http://schemas.microsoft.com/office/drawing/2014/main" id="{B5C70F9F-0F1B-94B5-B9BE-44DDB9FAB91D}"/>
              </a:ext>
            </a:extLst>
          </p:cNvPr>
          <p:cNvPicPr>
            <a:picLocks noChangeAspect="1"/>
          </p:cNvPicPr>
          <p:nvPr/>
        </p:nvPicPr>
        <p:blipFill>
          <a:blip r:embed="rId5"/>
          <a:stretch>
            <a:fillRect/>
          </a:stretch>
        </p:blipFill>
        <p:spPr>
          <a:xfrm>
            <a:off x="10504467" y="1869936"/>
            <a:ext cx="244912" cy="306110"/>
          </a:xfrm>
          <a:prstGeom prst="rect">
            <a:avLst/>
          </a:prstGeom>
        </p:spPr>
      </p:pic>
      <p:pic>
        <p:nvPicPr>
          <p:cNvPr id="42" name="Image 11" descr="preencoded.png">
            <a:extLst>
              <a:ext uri="{FF2B5EF4-FFF2-40B4-BE49-F238E27FC236}">
                <a16:creationId xmlns:a16="http://schemas.microsoft.com/office/drawing/2014/main" id="{6EA8FA90-6726-552A-D236-04CBB485AAE1}"/>
              </a:ext>
            </a:extLst>
          </p:cNvPr>
          <p:cNvPicPr>
            <a:picLocks noChangeAspect="1"/>
          </p:cNvPicPr>
          <p:nvPr/>
        </p:nvPicPr>
        <p:blipFill>
          <a:blip r:embed="rId5"/>
          <a:stretch>
            <a:fillRect/>
          </a:stretch>
        </p:blipFill>
        <p:spPr>
          <a:xfrm>
            <a:off x="10553819" y="5900738"/>
            <a:ext cx="244912" cy="306110"/>
          </a:xfrm>
          <a:prstGeom prst="rect">
            <a:avLst/>
          </a:prstGeom>
        </p:spPr>
      </p:pic>
      <p:pic>
        <p:nvPicPr>
          <p:cNvPr id="43" name="Image 11" descr="preencoded.png">
            <a:extLst>
              <a:ext uri="{FF2B5EF4-FFF2-40B4-BE49-F238E27FC236}">
                <a16:creationId xmlns:a16="http://schemas.microsoft.com/office/drawing/2014/main" id="{716BFFE5-57B5-CAB2-56E0-6C8FA1985563}"/>
              </a:ext>
            </a:extLst>
          </p:cNvPr>
          <p:cNvPicPr>
            <a:picLocks noChangeAspect="1"/>
          </p:cNvPicPr>
          <p:nvPr/>
        </p:nvPicPr>
        <p:blipFill>
          <a:blip r:embed="rId5"/>
          <a:stretch>
            <a:fillRect/>
          </a:stretch>
        </p:blipFill>
        <p:spPr>
          <a:xfrm>
            <a:off x="3904248" y="5900738"/>
            <a:ext cx="244912" cy="306110"/>
          </a:xfrm>
          <a:prstGeom prst="rect">
            <a:avLst/>
          </a:prstGeom>
        </p:spPr>
      </p:pic>
      <p:pic>
        <p:nvPicPr>
          <p:cNvPr id="12" name="Picture 11">
            <a:extLst>
              <a:ext uri="{FF2B5EF4-FFF2-40B4-BE49-F238E27FC236}">
                <a16:creationId xmlns:a16="http://schemas.microsoft.com/office/drawing/2014/main" id="{DA0420EE-33E1-27F0-7A8B-032DFB1E8BFB}"/>
              </a:ext>
            </a:extLst>
          </p:cNvPr>
          <p:cNvPicPr>
            <a:picLocks noChangeAspect="1"/>
          </p:cNvPicPr>
          <p:nvPr/>
        </p:nvPicPr>
        <p:blipFill>
          <a:blip r:embed="rId6"/>
          <a:stretch>
            <a:fillRect/>
          </a:stretch>
        </p:blipFill>
        <p:spPr>
          <a:xfrm>
            <a:off x="12146065" y="7254155"/>
            <a:ext cx="2484335" cy="975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21293"/>
            <a:ext cx="9741218"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Best Practices in Data Governance</a:t>
            </a:r>
            <a:endParaRPr lang="en-US" sz="4450" dirty="0"/>
          </a:p>
        </p:txBody>
      </p:sp>
      <p:sp>
        <p:nvSpPr>
          <p:cNvPr id="3" name="Text 1"/>
          <p:cNvSpPr/>
          <p:nvPr/>
        </p:nvSpPr>
        <p:spPr>
          <a:xfrm>
            <a:off x="793790" y="198370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Adopting a proactive approach to data governance is essential for long-term success and security. These practices form the backbone of a resilient data environment.</a:t>
            </a:r>
            <a:endParaRPr lang="en-US" sz="1750" dirty="0"/>
          </a:p>
        </p:txBody>
      </p:sp>
      <p:sp>
        <p:nvSpPr>
          <p:cNvPr id="4" name="Shape 2"/>
          <p:cNvSpPr/>
          <p:nvPr/>
        </p:nvSpPr>
        <p:spPr>
          <a:xfrm>
            <a:off x="793790" y="2964656"/>
            <a:ext cx="13042821" cy="4443651"/>
          </a:xfrm>
          <a:prstGeom prst="roundRect">
            <a:avLst>
              <a:gd name="adj" fmla="val 2144"/>
            </a:avLst>
          </a:prstGeom>
          <a:solidFill>
            <a:srgbClr val="31136C"/>
          </a:solidFill>
          <a:ln w="7620">
            <a:solidFill>
              <a:srgbClr val="4A2C85"/>
            </a:solidFill>
            <a:prstDash val="solid"/>
          </a:ln>
        </p:spPr>
        <p:txBody>
          <a:bodyPr/>
          <a:lstStyle/>
          <a:p>
            <a:endParaRPr lang="en-US"/>
          </a:p>
        </p:txBody>
      </p:sp>
      <p:sp>
        <p:nvSpPr>
          <p:cNvPr id="5" name="Shape 3"/>
          <p:cNvSpPr/>
          <p:nvPr/>
        </p:nvSpPr>
        <p:spPr>
          <a:xfrm>
            <a:off x="801410" y="2972276"/>
            <a:ext cx="4342448" cy="2395657"/>
          </a:xfrm>
          <a:prstGeom prst="roundRect">
            <a:avLst>
              <a:gd name="adj" fmla="val 3977"/>
            </a:avLst>
          </a:prstGeom>
          <a:solidFill>
            <a:srgbClr val="31136C"/>
          </a:solidFill>
          <a:ln/>
        </p:spPr>
        <p:txBody>
          <a:bodyPr/>
          <a:lstStyle/>
          <a:p>
            <a:endParaRPr lang="en-US"/>
          </a:p>
        </p:txBody>
      </p:sp>
      <p:sp>
        <p:nvSpPr>
          <p:cNvPr id="6" name="Text 4"/>
          <p:cNvSpPr/>
          <p:nvPr/>
        </p:nvSpPr>
        <p:spPr>
          <a:xfrm>
            <a:off x="1028224" y="31990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Clear Accountability</a:t>
            </a:r>
            <a:endParaRPr lang="en-US" sz="2200" dirty="0"/>
          </a:p>
        </p:txBody>
      </p:sp>
      <p:sp>
        <p:nvSpPr>
          <p:cNvPr id="7" name="Text 5"/>
          <p:cNvSpPr/>
          <p:nvPr/>
        </p:nvSpPr>
        <p:spPr>
          <a:xfrm>
            <a:off x="1028224" y="3689509"/>
            <a:ext cx="3548658"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Establish clear ownership and accountability for data management at all organisational levels.</a:t>
            </a:r>
            <a:endParaRPr lang="en-US" sz="1750" dirty="0"/>
          </a:p>
        </p:txBody>
      </p:sp>
      <p:sp>
        <p:nvSpPr>
          <p:cNvPr id="8" name="Shape 6"/>
          <p:cNvSpPr/>
          <p:nvPr/>
        </p:nvSpPr>
        <p:spPr>
          <a:xfrm>
            <a:off x="5143857" y="2972276"/>
            <a:ext cx="4342567" cy="2395657"/>
          </a:xfrm>
          <a:prstGeom prst="rect">
            <a:avLst/>
          </a:prstGeom>
          <a:solidFill>
            <a:srgbClr val="31136C"/>
          </a:solidFill>
          <a:ln/>
        </p:spPr>
        <p:txBody>
          <a:bodyPr/>
          <a:lstStyle/>
          <a:p>
            <a:endParaRPr lang="en-US"/>
          </a:p>
        </p:txBody>
      </p:sp>
      <p:sp>
        <p:nvSpPr>
          <p:cNvPr id="9" name="Shape 7"/>
          <p:cNvSpPr/>
          <p:nvPr/>
        </p:nvSpPr>
        <p:spPr>
          <a:xfrm>
            <a:off x="5143857" y="2972276"/>
            <a:ext cx="30480" cy="2395657"/>
          </a:xfrm>
          <a:prstGeom prst="roundRect">
            <a:avLst>
              <a:gd name="adj" fmla="val 312558"/>
            </a:avLst>
          </a:prstGeom>
          <a:solidFill>
            <a:srgbClr val="4A2C85"/>
          </a:solidFill>
          <a:ln/>
        </p:spPr>
        <p:txBody>
          <a:bodyPr/>
          <a:lstStyle/>
          <a:p>
            <a:endParaRPr lang="en-US"/>
          </a:p>
        </p:txBody>
      </p:sp>
      <p:sp>
        <p:nvSpPr>
          <p:cNvPr id="10" name="Text 8"/>
          <p:cNvSpPr/>
          <p:nvPr/>
        </p:nvSpPr>
        <p:spPr>
          <a:xfrm>
            <a:off x="5710833" y="31990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Regular Audits</a:t>
            </a:r>
            <a:endParaRPr lang="en-US" sz="2200" dirty="0"/>
          </a:p>
        </p:txBody>
      </p:sp>
      <p:sp>
        <p:nvSpPr>
          <p:cNvPr id="11" name="Text 9"/>
          <p:cNvSpPr/>
          <p:nvPr/>
        </p:nvSpPr>
        <p:spPr>
          <a:xfrm>
            <a:off x="5710833" y="3689509"/>
            <a:ext cx="3208615"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Implement consistent data quality audits and continuous monitoring processes to identify and resolve issues promptly.</a:t>
            </a:r>
            <a:endParaRPr lang="en-US" sz="1750" dirty="0"/>
          </a:p>
        </p:txBody>
      </p:sp>
      <p:sp>
        <p:nvSpPr>
          <p:cNvPr id="12" name="Shape 10"/>
          <p:cNvSpPr/>
          <p:nvPr/>
        </p:nvSpPr>
        <p:spPr>
          <a:xfrm>
            <a:off x="4860369" y="3886557"/>
            <a:ext cx="566976" cy="566976"/>
          </a:xfrm>
          <a:prstGeom prst="roundRect">
            <a:avLst>
              <a:gd name="adj" fmla="val 16803"/>
            </a:avLst>
          </a:prstGeom>
          <a:solidFill>
            <a:srgbClr val="0D0A2C">
              <a:alpha val="95000"/>
            </a:srgbClr>
          </a:solidFill>
          <a:ln w="30480">
            <a:solidFill>
              <a:srgbClr val="4A2C85"/>
            </a:solidFill>
            <a:prstDash val="solid"/>
          </a:ln>
        </p:spPr>
        <p:txBody>
          <a:bodyPr/>
          <a:lstStyle/>
          <a:p>
            <a:endParaRPr lang="en-US"/>
          </a:p>
        </p:txBody>
      </p:sp>
      <p:pic>
        <p:nvPicPr>
          <p:cNvPr id="13" name="Image 0" descr="preencoded.png"/>
          <p:cNvPicPr>
            <a:picLocks noChangeAspect="1"/>
          </p:cNvPicPr>
          <p:nvPr/>
        </p:nvPicPr>
        <p:blipFill>
          <a:blip r:embed="rId3"/>
          <a:stretch>
            <a:fillRect/>
          </a:stretch>
        </p:blipFill>
        <p:spPr>
          <a:xfrm>
            <a:off x="5002054" y="3992880"/>
            <a:ext cx="283488" cy="354330"/>
          </a:xfrm>
          <a:prstGeom prst="rect">
            <a:avLst/>
          </a:prstGeom>
        </p:spPr>
      </p:pic>
      <p:sp>
        <p:nvSpPr>
          <p:cNvPr id="14" name="Shape 11"/>
          <p:cNvSpPr/>
          <p:nvPr/>
        </p:nvSpPr>
        <p:spPr>
          <a:xfrm>
            <a:off x="9486424" y="2972276"/>
            <a:ext cx="4342567" cy="2395657"/>
          </a:xfrm>
          <a:prstGeom prst="rect">
            <a:avLst/>
          </a:prstGeom>
          <a:solidFill>
            <a:srgbClr val="31136C"/>
          </a:solidFill>
          <a:ln/>
        </p:spPr>
        <p:txBody>
          <a:bodyPr/>
          <a:lstStyle/>
          <a:p>
            <a:endParaRPr lang="en-US"/>
          </a:p>
        </p:txBody>
      </p:sp>
      <p:sp>
        <p:nvSpPr>
          <p:cNvPr id="15" name="Shape 12"/>
          <p:cNvSpPr/>
          <p:nvPr/>
        </p:nvSpPr>
        <p:spPr>
          <a:xfrm>
            <a:off x="9486424" y="2972276"/>
            <a:ext cx="30480" cy="2395657"/>
          </a:xfrm>
          <a:prstGeom prst="roundRect">
            <a:avLst>
              <a:gd name="adj" fmla="val 312558"/>
            </a:avLst>
          </a:prstGeom>
          <a:solidFill>
            <a:srgbClr val="4A2C85"/>
          </a:solidFill>
          <a:ln/>
        </p:spPr>
        <p:txBody>
          <a:bodyPr/>
          <a:lstStyle/>
          <a:p>
            <a:endParaRPr lang="en-US"/>
          </a:p>
        </p:txBody>
      </p:sp>
      <p:sp>
        <p:nvSpPr>
          <p:cNvPr id="16" name="Text 13"/>
          <p:cNvSpPr/>
          <p:nvPr/>
        </p:nvSpPr>
        <p:spPr>
          <a:xfrm>
            <a:off x="10053399" y="31990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Strict Controls</a:t>
            </a:r>
            <a:endParaRPr lang="en-US" sz="2200" dirty="0"/>
          </a:p>
        </p:txBody>
      </p:sp>
      <p:sp>
        <p:nvSpPr>
          <p:cNvPr id="17" name="Text 14"/>
          <p:cNvSpPr/>
          <p:nvPr/>
        </p:nvSpPr>
        <p:spPr>
          <a:xfrm>
            <a:off x="10053399" y="3689509"/>
            <a:ext cx="3548777"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Enforce stringent access controls and robust encryption mechanisms to protect sensitive data.</a:t>
            </a:r>
            <a:endParaRPr lang="en-US" sz="1750" dirty="0"/>
          </a:p>
        </p:txBody>
      </p:sp>
      <p:sp>
        <p:nvSpPr>
          <p:cNvPr id="18" name="Shape 15"/>
          <p:cNvSpPr/>
          <p:nvPr/>
        </p:nvSpPr>
        <p:spPr>
          <a:xfrm>
            <a:off x="9202936" y="3886557"/>
            <a:ext cx="566976" cy="566976"/>
          </a:xfrm>
          <a:prstGeom prst="roundRect">
            <a:avLst>
              <a:gd name="adj" fmla="val 16803"/>
            </a:avLst>
          </a:prstGeom>
          <a:solidFill>
            <a:srgbClr val="0D0A2C">
              <a:alpha val="95000"/>
            </a:srgbClr>
          </a:solidFill>
          <a:ln w="30480">
            <a:solidFill>
              <a:srgbClr val="4A2C85"/>
            </a:solidFill>
            <a:prstDash val="solid"/>
          </a:ln>
        </p:spPr>
        <p:txBody>
          <a:bodyPr/>
          <a:lstStyle/>
          <a:p>
            <a:endParaRPr lang="en-US"/>
          </a:p>
        </p:txBody>
      </p:sp>
      <p:pic>
        <p:nvPicPr>
          <p:cNvPr id="19" name="Image 1" descr="preencoded.png"/>
          <p:cNvPicPr>
            <a:picLocks noChangeAspect="1"/>
          </p:cNvPicPr>
          <p:nvPr/>
        </p:nvPicPr>
        <p:blipFill>
          <a:blip r:embed="rId4"/>
          <a:stretch>
            <a:fillRect/>
          </a:stretch>
        </p:blipFill>
        <p:spPr>
          <a:xfrm>
            <a:off x="9344620" y="3992880"/>
            <a:ext cx="283488" cy="354330"/>
          </a:xfrm>
          <a:prstGeom prst="rect">
            <a:avLst/>
          </a:prstGeom>
        </p:spPr>
      </p:pic>
      <p:sp>
        <p:nvSpPr>
          <p:cNvPr id="20" name="Shape 16"/>
          <p:cNvSpPr/>
          <p:nvPr/>
        </p:nvSpPr>
        <p:spPr>
          <a:xfrm>
            <a:off x="801410" y="5367933"/>
            <a:ext cx="6513790" cy="2032754"/>
          </a:xfrm>
          <a:prstGeom prst="rect">
            <a:avLst/>
          </a:prstGeom>
          <a:solidFill>
            <a:srgbClr val="31136C"/>
          </a:solidFill>
          <a:ln/>
        </p:spPr>
        <p:txBody>
          <a:bodyPr/>
          <a:lstStyle/>
          <a:p>
            <a:endParaRPr lang="en-US"/>
          </a:p>
        </p:txBody>
      </p:sp>
      <p:sp>
        <p:nvSpPr>
          <p:cNvPr id="21" name="Shape 17"/>
          <p:cNvSpPr/>
          <p:nvPr/>
        </p:nvSpPr>
        <p:spPr>
          <a:xfrm>
            <a:off x="801410" y="5367933"/>
            <a:ext cx="6513790" cy="30480"/>
          </a:xfrm>
          <a:prstGeom prst="roundRect">
            <a:avLst>
              <a:gd name="adj" fmla="val 312558"/>
            </a:avLst>
          </a:prstGeom>
          <a:solidFill>
            <a:srgbClr val="4A2C85"/>
          </a:solidFill>
          <a:ln/>
        </p:spPr>
        <p:txBody>
          <a:bodyPr/>
          <a:lstStyle/>
          <a:p>
            <a:endParaRPr lang="en-US"/>
          </a:p>
        </p:txBody>
      </p:sp>
      <p:sp>
        <p:nvSpPr>
          <p:cNvPr id="22" name="Text 18"/>
          <p:cNvSpPr/>
          <p:nvPr/>
        </p:nvSpPr>
        <p:spPr>
          <a:xfrm>
            <a:off x="1028224" y="5594747"/>
            <a:ext cx="377880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Vulnerability Management</a:t>
            </a:r>
            <a:endParaRPr lang="en-US" sz="2200" dirty="0"/>
          </a:p>
        </p:txBody>
      </p:sp>
      <p:sp>
        <p:nvSpPr>
          <p:cNvPr id="23" name="Text 19"/>
          <p:cNvSpPr/>
          <p:nvPr/>
        </p:nvSpPr>
        <p:spPr>
          <a:xfrm>
            <a:off x="1028224" y="6085165"/>
            <a:ext cx="572000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Maintain up-to-date patch management and comprehensive vulnerability scanning protocols.</a:t>
            </a:r>
            <a:endParaRPr lang="en-US" sz="1750" dirty="0"/>
          </a:p>
        </p:txBody>
      </p:sp>
      <p:sp>
        <p:nvSpPr>
          <p:cNvPr id="24" name="Shape 20"/>
          <p:cNvSpPr/>
          <p:nvPr/>
        </p:nvSpPr>
        <p:spPr>
          <a:xfrm>
            <a:off x="7315200" y="5367933"/>
            <a:ext cx="6513790" cy="2032754"/>
          </a:xfrm>
          <a:prstGeom prst="rect">
            <a:avLst/>
          </a:prstGeom>
          <a:solidFill>
            <a:srgbClr val="31136C"/>
          </a:solidFill>
          <a:ln/>
        </p:spPr>
        <p:txBody>
          <a:bodyPr/>
          <a:lstStyle/>
          <a:p>
            <a:endParaRPr lang="en-US"/>
          </a:p>
        </p:txBody>
      </p:sp>
      <p:sp>
        <p:nvSpPr>
          <p:cNvPr id="25" name="Shape 21"/>
          <p:cNvSpPr/>
          <p:nvPr/>
        </p:nvSpPr>
        <p:spPr>
          <a:xfrm>
            <a:off x="7315200" y="5367933"/>
            <a:ext cx="30480" cy="2032754"/>
          </a:xfrm>
          <a:prstGeom prst="roundRect">
            <a:avLst>
              <a:gd name="adj" fmla="val 312558"/>
            </a:avLst>
          </a:prstGeom>
          <a:solidFill>
            <a:srgbClr val="4A2C85"/>
          </a:solidFill>
          <a:ln/>
        </p:spPr>
        <p:txBody>
          <a:bodyPr/>
          <a:lstStyle/>
          <a:p>
            <a:endParaRPr lang="en-US"/>
          </a:p>
        </p:txBody>
      </p:sp>
      <p:sp>
        <p:nvSpPr>
          <p:cNvPr id="26" name="Shape 22"/>
          <p:cNvSpPr/>
          <p:nvPr/>
        </p:nvSpPr>
        <p:spPr>
          <a:xfrm>
            <a:off x="7315200" y="5367933"/>
            <a:ext cx="6513790" cy="30480"/>
          </a:xfrm>
          <a:prstGeom prst="roundRect">
            <a:avLst>
              <a:gd name="adj" fmla="val 312558"/>
            </a:avLst>
          </a:prstGeom>
          <a:solidFill>
            <a:srgbClr val="4A2C85"/>
          </a:solidFill>
          <a:ln/>
        </p:spPr>
        <p:txBody>
          <a:bodyPr/>
          <a:lstStyle/>
          <a:p>
            <a:endParaRPr lang="en-US"/>
          </a:p>
        </p:txBody>
      </p:sp>
      <p:sp>
        <p:nvSpPr>
          <p:cNvPr id="27" name="Text 23"/>
          <p:cNvSpPr/>
          <p:nvPr/>
        </p:nvSpPr>
        <p:spPr>
          <a:xfrm>
            <a:off x="7882176" y="5594747"/>
            <a:ext cx="3435668"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Culture of Responsibility</a:t>
            </a:r>
            <a:endParaRPr lang="en-US" sz="2200" dirty="0"/>
          </a:p>
        </p:txBody>
      </p:sp>
      <p:sp>
        <p:nvSpPr>
          <p:cNvPr id="28" name="Text 24"/>
          <p:cNvSpPr/>
          <p:nvPr/>
        </p:nvSpPr>
        <p:spPr>
          <a:xfrm>
            <a:off x="7882176" y="6085165"/>
            <a:ext cx="572000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Foster a strong organisational culture of data responsibility through continuous training and awareness programmes.</a:t>
            </a:r>
            <a:endParaRPr lang="en-US" sz="1750" dirty="0"/>
          </a:p>
        </p:txBody>
      </p:sp>
      <p:sp>
        <p:nvSpPr>
          <p:cNvPr id="29" name="Shape 25"/>
          <p:cNvSpPr/>
          <p:nvPr/>
        </p:nvSpPr>
        <p:spPr>
          <a:xfrm>
            <a:off x="7031712" y="6100763"/>
            <a:ext cx="566976" cy="566976"/>
          </a:xfrm>
          <a:prstGeom prst="roundRect">
            <a:avLst>
              <a:gd name="adj" fmla="val 16803"/>
            </a:avLst>
          </a:prstGeom>
          <a:solidFill>
            <a:srgbClr val="0D0A2C">
              <a:alpha val="95000"/>
            </a:srgbClr>
          </a:solidFill>
          <a:ln w="30480">
            <a:solidFill>
              <a:srgbClr val="4A2C85"/>
            </a:solidFill>
            <a:prstDash val="solid"/>
          </a:ln>
        </p:spPr>
        <p:txBody>
          <a:bodyPr/>
          <a:lstStyle/>
          <a:p>
            <a:endParaRPr lang="en-US"/>
          </a:p>
        </p:txBody>
      </p:sp>
      <p:pic>
        <p:nvPicPr>
          <p:cNvPr id="30" name="Image 2" descr="preencoded.png"/>
          <p:cNvPicPr>
            <a:picLocks noChangeAspect="1"/>
          </p:cNvPicPr>
          <p:nvPr/>
        </p:nvPicPr>
        <p:blipFill>
          <a:blip r:embed="rId5"/>
          <a:stretch>
            <a:fillRect/>
          </a:stretch>
        </p:blipFill>
        <p:spPr>
          <a:xfrm>
            <a:off x="7173397" y="6207085"/>
            <a:ext cx="283488" cy="354330"/>
          </a:xfrm>
          <a:prstGeom prst="rect">
            <a:avLst/>
          </a:prstGeom>
        </p:spPr>
      </p:pic>
      <p:pic>
        <p:nvPicPr>
          <p:cNvPr id="32" name="Picture 31">
            <a:extLst>
              <a:ext uri="{FF2B5EF4-FFF2-40B4-BE49-F238E27FC236}">
                <a16:creationId xmlns:a16="http://schemas.microsoft.com/office/drawing/2014/main" id="{4A05FFA8-548A-E2E4-451E-F466197B3425}"/>
              </a:ext>
            </a:extLst>
          </p:cNvPr>
          <p:cNvPicPr>
            <a:picLocks noChangeAspect="1"/>
          </p:cNvPicPr>
          <p:nvPr/>
        </p:nvPicPr>
        <p:blipFill>
          <a:blip r:embed="rId6"/>
          <a:stretch>
            <a:fillRect/>
          </a:stretch>
        </p:blipFill>
        <p:spPr>
          <a:xfrm>
            <a:off x="12146065" y="7518709"/>
            <a:ext cx="2484335" cy="6435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3768" y="490061"/>
            <a:ext cx="9264015" cy="556855"/>
          </a:xfrm>
          <a:prstGeom prst="rect">
            <a:avLst/>
          </a:prstGeom>
          <a:noFill/>
          <a:ln/>
        </p:spPr>
        <p:txBody>
          <a:bodyPr wrap="none" lIns="0" tIns="0" rIns="0" bIns="0" rtlCol="0" anchor="t"/>
          <a:lstStyle/>
          <a:p>
            <a:pPr marL="0" indent="0" algn="l">
              <a:lnSpc>
                <a:spcPts val="4350"/>
              </a:lnSpc>
              <a:buNone/>
            </a:pPr>
            <a:r>
              <a:rPr lang="en-US" sz="3500" dirty="0">
                <a:solidFill>
                  <a:srgbClr val="F2F0F4"/>
                </a:solidFill>
                <a:latin typeface="Montserrat" pitchFamily="34" charset="0"/>
                <a:ea typeface="Montserrat" pitchFamily="34" charset="-122"/>
                <a:cs typeface="Montserrat" pitchFamily="34" charset="-120"/>
              </a:rPr>
              <a:t>Case Study: Equifax Data Breach</a:t>
            </a:r>
            <a:endParaRPr lang="en-US" sz="3500" dirty="0"/>
          </a:p>
        </p:txBody>
      </p:sp>
      <p:sp>
        <p:nvSpPr>
          <p:cNvPr id="3" name="Text 1"/>
          <p:cNvSpPr/>
          <p:nvPr/>
        </p:nvSpPr>
        <p:spPr>
          <a:xfrm>
            <a:off x="623768" y="1474589"/>
            <a:ext cx="6474023" cy="2640211"/>
          </a:xfrm>
          <a:prstGeom prst="rect">
            <a:avLst/>
          </a:prstGeom>
          <a:noFill/>
          <a:ln/>
        </p:spPr>
        <p:txBody>
          <a:bodyPr wrap="square" lIns="0" tIns="0" rIns="0" bIns="0" rtlCol="0" anchor="t"/>
          <a:lstStyle/>
          <a:p>
            <a:pPr>
              <a:lnSpc>
                <a:spcPts val="2200"/>
              </a:lnSpc>
            </a:pPr>
            <a:r>
              <a:rPr lang="en-US" b="1" dirty="0">
                <a:solidFill>
                  <a:srgbClr val="DCD7E5"/>
                </a:solidFill>
                <a:latin typeface="Heebo Light" pitchFamily="34" charset="0"/>
                <a:ea typeface="Heebo Light" pitchFamily="34" charset="-122"/>
                <a:cs typeface="Heebo Light" pitchFamily="34" charset="-120"/>
              </a:rPr>
              <a:t>Equifax:</a:t>
            </a:r>
          </a:p>
          <a:p>
            <a:pPr>
              <a:lnSpc>
                <a:spcPts val="2200"/>
              </a:lnSpc>
            </a:pPr>
            <a:r>
              <a:rPr lang="en-US" dirty="0">
                <a:solidFill>
                  <a:srgbClr val="DCD7E5"/>
                </a:solidFill>
                <a:latin typeface="Heebo Light" pitchFamily="34" charset="0"/>
                <a:ea typeface="Heebo Light" pitchFamily="34" charset="-122"/>
                <a:cs typeface="Heebo Light" pitchFamily="34" charset="-120"/>
              </a:rPr>
              <a:t>A major American credit reporting company, storing data on 800+ million consumers.</a:t>
            </a:r>
          </a:p>
          <a:p>
            <a:pPr>
              <a:lnSpc>
                <a:spcPts val="2200"/>
              </a:lnSpc>
            </a:pPr>
            <a:r>
              <a:rPr lang="en-US" dirty="0">
                <a:solidFill>
                  <a:srgbClr val="DCD7E5"/>
                </a:solidFill>
                <a:latin typeface="Heebo Light" pitchFamily="34" charset="0"/>
                <a:ea typeface="Heebo Light" pitchFamily="34" charset="-122"/>
                <a:cs typeface="Heebo Light" pitchFamily="34" charset="-120"/>
              </a:rPr>
              <a:t>Plays a central role in lending and financing decisions.</a:t>
            </a:r>
          </a:p>
          <a:p>
            <a:pPr>
              <a:lnSpc>
                <a:spcPts val="2200"/>
              </a:lnSpc>
            </a:pPr>
            <a:endParaRPr lang="en-US" dirty="0">
              <a:solidFill>
                <a:srgbClr val="DCD7E5"/>
              </a:solidFill>
              <a:latin typeface="Heebo Light" pitchFamily="34" charset="0"/>
              <a:ea typeface="Heebo Light" pitchFamily="34" charset="-122"/>
              <a:cs typeface="Heebo Light" pitchFamily="34" charset="-120"/>
            </a:endParaRPr>
          </a:p>
          <a:p>
            <a:pPr>
              <a:lnSpc>
                <a:spcPts val="2200"/>
              </a:lnSpc>
            </a:pPr>
            <a:r>
              <a:rPr lang="en-US" dirty="0">
                <a:solidFill>
                  <a:srgbClr val="DCD7E5"/>
                </a:solidFill>
                <a:latin typeface="Heebo Light" pitchFamily="34" charset="0"/>
                <a:ea typeface="Heebo Light" pitchFamily="34" charset="-122"/>
                <a:cs typeface="Heebo Light" pitchFamily="34" charset="-120"/>
              </a:rPr>
              <a:t>In 2017, Equifax, suffered a catastrophic data breach that exposed the sensitive personal data of approximately 147 million individuals. This breach became a reminder of the critical importance of data governance.</a:t>
            </a:r>
            <a:endParaRPr lang="en-US" dirty="0"/>
          </a:p>
          <a:p>
            <a:pPr>
              <a:lnSpc>
                <a:spcPts val="2200"/>
              </a:lnSpc>
            </a:pPr>
            <a:endParaRPr lang="en-US" sz="1600" b="1" dirty="0">
              <a:solidFill>
                <a:srgbClr val="DCD7E5"/>
              </a:solidFill>
              <a:latin typeface="Heebo Light" pitchFamily="34" charset="0"/>
              <a:ea typeface="Heebo Light" pitchFamily="34" charset="-122"/>
              <a:cs typeface="Heebo Light" pitchFamily="34" charset="-120"/>
            </a:endParaRPr>
          </a:p>
          <a:p>
            <a:pPr>
              <a:lnSpc>
                <a:spcPts val="2200"/>
              </a:lnSpc>
            </a:pPr>
            <a:r>
              <a:rPr lang="en-US" sz="1600" b="1" dirty="0">
                <a:solidFill>
                  <a:schemeClr val="bg2"/>
                </a:solidFill>
                <a:latin typeface="Heebo Light" pitchFamily="2" charset="-79"/>
                <a:cs typeface="Heebo Light" pitchFamily="2" charset="-79"/>
              </a:rPr>
              <a:t>Key Factors Behind the Breach:</a:t>
            </a:r>
          </a:p>
          <a:p>
            <a:pPr>
              <a:lnSpc>
                <a:spcPts val="2200"/>
              </a:lnSpc>
            </a:pPr>
            <a:endParaRPr lang="en-US" sz="1600" b="1" dirty="0">
              <a:solidFill>
                <a:schemeClr val="bg2"/>
              </a:solidFill>
              <a:latin typeface="Heebo Light" pitchFamily="2" charset="-79"/>
              <a:ea typeface="Heebo Light" pitchFamily="34" charset="-122"/>
              <a:cs typeface="Heebo Light" pitchFamily="2" charset="-79"/>
            </a:endParaRPr>
          </a:p>
          <a:p>
            <a:pPr>
              <a:lnSpc>
                <a:spcPts val="2200"/>
              </a:lnSpc>
            </a:pPr>
            <a:endParaRPr lang="en-US" sz="1600" b="1" dirty="0">
              <a:solidFill>
                <a:schemeClr val="bg2"/>
              </a:solidFill>
              <a:latin typeface="Heebo Light" pitchFamily="2" charset="-79"/>
              <a:ea typeface="Heebo Light" pitchFamily="34" charset="-122"/>
              <a:cs typeface="Heebo Light" pitchFamily="2" charset="-79"/>
            </a:endParaRPr>
          </a:p>
        </p:txBody>
      </p:sp>
      <p:sp>
        <p:nvSpPr>
          <p:cNvPr id="4" name="Text 2"/>
          <p:cNvSpPr/>
          <p:nvPr/>
        </p:nvSpPr>
        <p:spPr>
          <a:xfrm>
            <a:off x="623768" y="4701193"/>
            <a:ext cx="6474023" cy="570309"/>
          </a:xfrm>
          <a:prstGeom prst="rect">
            <a:avLst/>
          </a:prstGeom>
          <a:noFill/>
          <a:ln/>
        </p:spPr>
        <p:txBody>
          <a:bodyPr wrap="square" lIns="0" tIns="0" rIns="0" bIns="0" rtlCol="0" anchor="t"/>
          <a:lstStyle/>
          <a:p>
            <a:pPr marL="342900" indent="-342900">
              <a:lnSpc>
                <a:spcPts val="2200"/>
              </a:lnSpc>
              <a:buSzPct val="100000"/>
              <a:buChar char="•"/>
            </a:pPr>
            <a:r>
              <a:rPr lang="en-US" sz="1600" b="1" dirty="0">
                <a:solidFill>
                  <a:srgbClr val="DCD7E5"/>
                </a:solidFill>
                <a:latin typeface="Heebo Light" pitchFamily="34" charset="0"/>
                <a:ea typeface="Heebo Light" pitchFamily="34" charset="-122"/>
                <a:cs typeface="Heebo Light" pitchFamily="34" charset="-120"/>
              </a:rPr>
              <a:t>Exploited Vulnerability: </a:t>
            </a:r>
            <a:r>
              <a:rPr lang="en-US" sz="1600" dirty="0">
                <a:solidFill>
                  <a:srgbClr val="DCD7E5"/>
                </a:solidFill>
                <a:latin typeface="Heebo Light" pitchFamily="34" charset="0"/>
                <a:ea typeface="Heebo Light" pitchFamily="34" charset="-122"/>
                <a:cs typeface="Heebo Light" pitchFamily="34" charset="-120"/>
              </a:rPr>
              <a:t>A vulnerability in Apache Struts discovered in March but left unpatched.</a:t>
            </a:r>
            <a:endParaRPr lang="en-US" sz="1600" dirty="0"/>
          </a:p>
        </p:txBody>
      </p:sp>
      <p:sp>
        <p:nvSpPr>
          <p:cNvPr id="5" name="Text 3"/>
          <p:cNvSpPr/>
          <p:nvPr/>
        </p:nvSpPr>
        <p:spPr>
          <a:xfrm>
            <a:off x="623768" y="5600491"/>
            <a:ext cx="6474023" cy="855464"/>
          </a:xfrm>
          <a:prstGeom prst="rect">
            <a:avLst/>
          </a:prstGeom>
          <a:noFill/>
          <a:ln/>
        </p:spPr>
        <p:txBody>
          <a:bodyPr wrap="square" lIns="0" tIns="0" rIns="0" bIns="0" rtlCol="0" anchor="t"/>
          <a:lstStyle/>
          <a:p>
            <a:pPr marL="342900" indent="-342900">
              <a:lnSpc>
                <a:spcPts val="2200"/>
              </a:lnSpc>
              <a:buSzPct val="100000"/>
              <a:buChar char="•"/>
            </a:pPr>
            <a:r>
              <a:rPr lang="en-US" sz="1600" b="1" dirty="0">
                <a:solidFill>
                  <a:schemeClr val="bg2"/>
                </a:solidFill>
                <a:latin typeface="Heebo Light" pitchFamily="2" charset="-79"/>
                <a:ea typeface="Heebo Light" pitchFamily="34" charset="-122"/>
                <a:cs typeface="Heebo Light" pitchFamily="2" charset="-79"/>
              </a:rPr>
              <a:t>Undetected Access: </a:t>
            </a:r>
            <a:r>
              <a:rPr lang="en-US" sz="1600" dirty="0">
                <a:solidFill>
                  <a:schemeClr val="bg2"/>
                </a:solidFill>
                <a:latin typeface="Heebo Light" pitchFamily="2" charset="-79"/>
                <a:cs typeface="Heebo Light" pitchFamily="2" charset="-79"/>
              </a:rPr>
              <a:t>Attackers maintained prolonged, undetected access due to inadequate monitoring</a:t>
            </a:r>
          </a:p>
        </p:txBody>
      </p:sp>
      <p:sp>
        <p:nvSpPr>
          <p:cNvPr id="6" name="Text 4"/>
          <p:cNvSpPr/>
          <p:nvPr/>
        </p:nvSpPr>
        <p:spPr>
          <a:xfrm>
            <a:off x="623768" y="6455955"/>
            <a:ext cx="6474023" cy="855464"/>
          </a:xfrm>
          <a:prstGeom prst="rect">
            <a:avLst/>
          </a:prstGeom>
          <a:noFill/>
          <a:ln/>
        </p:spPr>
        <p:txBody>
          <a:bodyPr wrap="square" lIns="0" tIns="0" rIns="0" bIns="0" rtlCol="0" anchor="t"/>
          <a:lstStyle/>
          <a:p>
            <a:pPr marL="342900" indent="-342900" algn="l">
              <a:lnSpc>
                <a:spcPts val="2200"/>
              </a:lnSpc>
              <a:buSzPct val="100000"/>
              <a:buChar char="•"/>
            </a:pPr>
            <a:r>
              <a:rPr lang="en-US" sz="1600" b="1" dirty="0">
                <a:solidFill>
                  <a:srgbClr val="DCD7E5"/>
                </a:solidFill>
                <a:latin typeface="Heebo Light" pitchFamily="34" charset="0"/>
                <a:ea typeface="Heebo Light" pitchFamily="34" charset="-122"/>
                <a:cs typeface="Heebo Light" pitchFamily="34" charset="-120"/>
              </a:rPr>
              <a:t>Compromised Data:</a:t>
            </a:r>
            <a:r>
              <a:rPr lang="en-US" sz="1600" dirty="0">
                <a:solidFill>
                  <a:srgbClr val="DCD7E5"/>
                </a:solidFill>
                <a:latin typeface="Heebo Light" pitchFamily="34" charset="0"/>
                <a:ea typeface="Heebo Light" pitchFamily="34" charset="-122"/>
                <a:cs typeface="Heebo Light" pitchFamily="34" charset="-120"/>
              </a:rPr>
              <a:t> The breach compromised names, Social Security numbers, birth dates, addresses, driver’s license numbers, and credit card details.</a:t>
            </a:r>
            <a:endParaRPr lang="en-US" sz="1600" dirty="0"/>
          </a:p>
        </p:txBody>
      </p:sp>
      <p:pic>
        <p:nvPicPr>
          <p:cNvPr id="7" name="Image 0" descr="preencoded.png"/>
          <p:cNvPicPr>
            <a:picLocks noChangeAspect="1"/>
          </p:cNvPicPr>
          <p:nvPr/>
        </p:nvPicPr>
        <p:blipFill>
          <a:blip r:embed="rId3"/>
          <a:stretch>
            <a:fillRect/>
          </a:stretch>
        </p:blipFill>
        <p:spPr>
          <a:xfrm>
            <a:off x="8156377" y="1755577"/>
            <a:ext cx="6474023" cy="6474023"/>
          </a:xfrm>
          <a:prstGeom prst="rect">
            <a:avLst/>
          </a:prstGeom>
        </p:spPr>
      </p:pic>
      <p:sp>
        <p:nvSpPr>
          <p:cNvPr id="8" name="Text 5"/>
          <p:cNvSpPr/>
          <p:nvPr/>
        </p:nvSpPr>
        <p:spPr>
          <a:xfrm>
            <a:off x="623768" y="8389739"/>
            <a:ext cx="13382863" cy="285155"/>
          </a:xfrm>
          <a:prstGeom prst="rect">
            <a:avLst/>
          </a:prstGeom>
          <a:noFill/>
          <a:ln/>
        </p:spPr>
        <p:txBody>
          <a:bodyPr wrap="none" lIns="0" tIns="0" rIns="0" bIns="0" rtlCol="0" anchor="t"/>
          <a:lstStyle/>
          <a:p>
            <a:pPr marL="0" indent="0" algn="l">
              <a:lnSpc>
                <a:spcPts val="2200"/>
              </a:lnSpc>
              <a:buNone/>
            </a:pPr>
            <a:r>
              <a:rPr lang="en-US" sz="1400" dirty="0">
                <a:solidFill>
                  <a:srgbClr val="DCD7E5"/>
                </a:solidFill>
                <a:latin typeface="Heebo Light" pitchFamily="34" charset="0"/>
                <a:ea typeface="Heebo Light" pitchFamily="34" charset="-122"/>
                <a:cs typeface="Heebo Light" pitchFamily="34" charset="-120"/>
              </a:rPr>
              <a:t>This incident served as a wake-up call for organisations worldwide, highlighting the devastating impact of governance failures.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9496"/>
            <a:ext cx="7556421" cy="1275874"/>
          </a:xfrm>
          <a:prstGeom prst="rect">
            <a:avLst/>
          </a:prstGeom>
          <a:noFill/>
          <a:ln/>
        </p:spPr>
        <p:txBody>
          <a:bodyPr wrap="square" lIns="0" tIns="0" rIns="0" bIns="0" rtlCol="0" anchor="t"/>
          <a:lstStyle/>
          <a:p>
            <a:pPr marL="0" indent="0" algn="l">
              <a:lnSpc>
                <a:spcPts val="5000"/>
              </a:lnSpc>
              <a:buNone/>
            </a:pPr>
            <a:r>
              <a:rPr lang="en-US" sz="4000" dirty="0">
                <a:solidFill>
                  <a:srgbClr val="F2F0F4"/>
                </a:solidFill>
                <a:latin typeface="Montserrat" pitchFamily="34" charset="0"/>
                <a:ea typeface="Montserrat" pitchFamily="34" charset="-122"/>
                <a:cs typeface="Montserrat" pitchFamily="34" charset="-120"/>
              </a:rPr>
              <a:t>Impact &amp; Data Governance Failures</a:t>
            </a:r>
            <a:endParaRPr lang="en-US" sz="4000" dirty="0"/>
          </a:p>
        </p:txBody>
      </p:sp>
      <p:sp>
        <p:nvSpPr>
          <p:cNvPr id="4" name="Text 1"/>
          <p:cNvSpPr/>
          <p:nvPr/>
        </p:nvSpPr>
        <p:spPr>
          <a:xfrm>
            <a:off x="6280190" y="2515553"/>
            <a:ext cx="3529251" cy="637699"/>
          </a:xfrm>
          <a:prstGeom prst="rect">
            <a:avLst/>
          </a:prstGeom>
          <a:noFill/>
          <a:ln/>
        </p:spPr>
        <p:txBody>
          <a:bodyPr wrap="square" lIns="0" tIns="0" rIns="0" bIns="0" rtlCol="0" anchor="t"/>
          <a:lstStyle/>
          <a:p>
            <a:pPr marL="0" indent="0" algn="l">
              <a:lnSpc>
                <a:spcPts val="2500"/>
              </a:lnSpc>
              <a:buNone/>
            </a:pPr>
            <a:r>
              <a:rPr lang="en-US" sz="2000" dirty="0">
                <a:solidFill>
                  <a:srgbClr val="F2F0F4"/>
                </a:solidFill>
                <a:latin typeface="Montserrat" pitchFamily="34" charset="0"/>
                <a:ea typeface="Montserrat" pitchFamily="34" charset="-122"/>
                <a:cs typeface="Montserrat" pitchFamily="34" charset="-120"/>
              </a:rPr>
              <a:t>Far-Reaching Consequences</a:t>
            </a:r>
            <a:endParaRPr lang="en-US" sz="2000" dirty="0"/>
          </a:p>
        </p:txBody>
      </p:sp>
      <p:sp>
        <p:nvSpPr>
          <p:cNvPr id="5" name="Text 2"/>
          <p:cNvSpPr/>
          <p:nvPr/>
        </p:nvSpPr>
        <p:spPr>
          <a:xfrm>
            <a:off x="6280190" y="3357324"/>
            <a:ext cx="3529251" cy="65341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Financial Losses:</a:t>
            </a:r>
            <a:r>
              <a:rPr lang="en-US" sz="1600" dirty="0">
                <a:solidFill>
                  <a:srgbClr val="DCD7E5"/>
                </a:solidFill>
                <a:latin typeface="Heebo Light" pitchFamily="34" charset="0"/>
                <a:ea typeface="Heebo Light" pitchFamily="34" charset="-122"/>
                <a:cs typeface="Heebo Light" pitchFamily="34" charset="-120"/>
              </a:rPr>
              <a:t> Over $700 million in legal settlements and fines.</a:t>
            </a:r>
            <a:endParaRPr lang="en-US" sz="1600" dirty="0"/>
          </a:p>
        </p:txBody>
      </p:sp>
      <p:sp>
        <p:nvSpPr>
          <p:cNvPr id="6" name="Text 3"/>
          <p:cNvSpPr/>
          <p:nvPr/>
        </p:nvSpPr>
        <p:spPr>
          <a:xfrm>
            <a:off x="6280190" y="4082177"/>
            <a:ext cx="3529251" cy="130683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Erosion of Trust:</a:t>
            </a:r>
            <a:r>
              <a:rPr lang="en-US" sz="1600" dirty="0">
                <a:solidFill>
                  <a:srgbClr val="DCD7E5"/>
                </a:solidFill>
                <a:latin typeface="Heebo Light" pitchFamily="34" charset="0"/>
                <a:ea typeface="Heebo Light" pitchFamily="34" charset="-122"/>
                <a:cs typeface="Heebo Light" pitchFamily="34" charset="-120"/>
              </a:rPr>
              <a:t> Significant loss of customer and public trust, severely damaging Equifax's market reputation.</a:t>
            </a:r>
            <a:endParaRPr lang="en-US" sz="1600" dirty="0"/>
          </a:p>
        </p:txBody>
      </p:sp>
      <p:sp>
        <p:nvSpPr>
          <p:cNvPr id="7" name="Text 4"/>
          <p:cNvSpPr/>
          <p:nvPr/>
        </p:nvSpPr>
        <p:spPr>
          <a:xfrm>
            <a:off x="6280190" y="5460444"/>
            <a:ext cx="3529251" cy="1306830"/>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chemeClr val="bg1">
                    <a:lumMod val="95000"/>
                  </a:schemeClr>
                </a:solidFill>
                <a:latin typeface="Heebo Light" pitchFamily="34" charset="0"/>
                <a:ea typeface="Heebo Light" pitchFamily="34" charset="-122"/>
                <a:cs typeface="Heebo Light" pitchFamily="34" charset="-120"/>
              </a:rPr>
              <a:t>Regulatory Scrutiny</a:t>
            </a:r>
            <a:r>
              <a:rPr lang="ar-EG" sz="1600" b="1" dirty="0">
                <a:solidFill>
                  <a:schemeClr val="bg1">
                    <a:lumMod val="95000"/>
                  </a:schemeClr>
                </a:solidFill>
                <a:latin typeface="Heebo Light" pitchFamily="34" charset="0"/>
                <a:ea typeface="Heebo Light" pitchFamily="34" charset="-122"/>
                <a:cs typeface="Heebo Light" pitchFamily="34" charset="-120"/>
              </a:rPr>
              <a:t> :</a:t>
            </a:r>
            <a:r>
              <a:rPr lang="en-US" sz="1600" dirty="0">
                <a:solidFill>
                  <a:schemeClr val="bg1">
                    <a:lumMod val="95000"/>
                  </a:schemeClr>
                </a:solidFill>
                <a:latin typeface="Heebo Light" pitchFamily="34" charset="0"/>
                <a:ea typeface="Heebo Light" pitchFamily="34" charset="-122"/>
                <a:cs typeface="Heebo Light" pitchFamily="34" charset="-120"/>
              </a:rPr>
              <a:t>Triggered extensive government audits </a:t>
            </a:r>
            <a:r>
              <a:rPr lang="en-US" sz="1600" dirty="0">
                <a:solidFill>
                  <a:schemeClr val="bg1">
                    <a:lumMod val="95000"/>
                  </a:schemeClr>
                </a:solidFill>
                <a:latin typeface="Heebo Light" pitchFamily="2" charset="-79"/>
                <a:ea typeface="Heebo Light" pitchFamily="34" charset="-122"/>
                <a:cs typeface="Heebo Light" pitchFamily="2" charset="-79"/>
              </a:rPr>
              <a:t>and</a:t>
            </a:r>
            <a:r>
              <a:rPr lang="en-US" sz="1600" dirty="0">
                <a:solidFill>
                  <a:schemeClr val="bg1">
                    <a:lumMod val="95000"/>
                  </a:schemeClr>
                </a:solidFill>
                <a:latin typeface="Heebo Light" pitchFamily="34" charset="0"/>
                <a:ea typeface="Heebo Light" pitchFamily="34" charset="-122"/>
                <a:cs typeface="Heebo Light" pitchFamily="34" charset="-120"/>
              </a:rPr>
              <a:t> </a:t>
            </a:r>
            <a:r>
              <a:rPr lang="en-US" sz="1600" dirty="0">
                <a:solidFill>
                  <a:schemeClr val="bg1">
                    <a:lumMod val="95000"/>
                  </a:schemeClr>
                </a:solidFill>
                <a:latin typeface="Heebo Light" pitchFamily="2" charset="-79"/>
                <a:cs typeface="Heebo Light" pitchFamily="2" charset="-79"/>
              </a:rPr>
              <a:t>led to stricter data protection laws</a:t>
            </a:r>
            <a:r>
              <a:rPr lang="en-US" sz="1600" dirty="0">
                <a:solidFill>
                  <a:schemeClr val="bg1">
                    <a:lumMod val="95000"/>
                  </a:schemeClr>
                </a:solidFill>
                <a:latin typeface="Heebo Light" pitchFamily="34" charset="0"/>
                <a:ea typeface="Heebo Light" pitchFamily="34" charset="-122"/>
                <a:cs typeface="Heebo Light" pitchFamily="34" charset="-120"/>
              </a:rPr>
              <a:t>.</a:t>
            </a:r>
            <a:endParaRPr lang="en-US" sz="1600" dirty="0">
              <a:solidFill>
                <a:schemeClr val="bg1">
                  <a:lumMod val="95000"/>
                </a:schemeClr>
              </a:solidFill>
            </a:endParaRPr>
          </a:p>
        </p:txBody>
      </p:sp>
      <p:sp>
        <p:nvSpPr>
          <p:cNvPr id="8" name="Text 5"/>
          <p:cNvSpPr/>
          <p:nvPr/>
        </p:nvSpPr>
        <p:spPr>
          <a:xfrm>
            <a:off x="10314980" y="2515553"/>
            <a:ext cx="3424833" cy="318849"/>
          </a:xfrm>
          <a:prstGeom prst="rect">
            <a:avLst/>
          </a:prstGeom>
          <a:noFill/>
          <a:ln/>
        </p:spPr>
        <p:txBody>
          <a:bodyPr wrap="none" lIns="0" tIns="0" rIns="0" bIns="0" rtlCol="0" anchor="t"/>
          <a:lstStyle/>
          <a:p>
            <a:pPr>
              <a:lnSpc>
                <a:spcPts val="2500"/>
              </a:lnSpc>
            </a:pPr>
            <a:r>
              <a:rPr lang="en-US" sz="2000" dirty="0">
                <a:solidFill>
                  <a:schemeClr val="bg1">
                    <a:lumMod val="95000"/>
                  </a:schemeClr>
                </a:solidFill>
                <a:latin typeface="Montserrat" panose="00000500000000000000" pitchFamily="2" charset="0"/>
              </a:rPr>
              <a:t>Major Governance Gaps</a:t>
            </a:r>
          </a:p>
        </p:txBody>
      </p:sp>
      <p:sp>
        <p:nvSpPr>
          <p:cNvPr id="9" name="Text 6"/>
          <p:cNvSpPr/>
          <p:nvPr/>
        </p:nvSpPr>
        <p:spPr>
          <a:xfrm>
            <a:off x="10314980" y="3038475"/>
            <a:ext cx="3529251" cy="130683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Lack of Patch Management:</a:t>
            </a:r>
            <a:r>
              <a:rPr lang="en-US" sz="1600" dirty="0">
                <a:solidFill>
                  <a:srgbClr val="DCD7E5"/>
                </a:solidFill>
                <a:latin typeface="Heebo Light" pitchFamily="34" charset="0"/>
                <a:ea typeface="Heebo Light" pitchFamily="34" charset="-122"/>
                <a:cs typeface="Heebo Light" pitchFamily="34" charset="-120"/>
              </a:rPr>
              <a:t> No clear policies for timely application of security updates, leaving known vulnerabilities exposed.</a:t>
            </a:r>
            <a:endParaRPr lang="en-US" sz="1600" dirty="0"/>
          </a:p>
        </p:txBody>
      </p:sp>
      <p:sp>
        <p:nvSpPr>
          <p:cNvPr id="10" name="Text 7"/>
          <p:cNvSpPr/>
          <p:nvPr/>
        </p:nvSpPr>
        <p:spPr>
          <a:xfrm>
            <a:off x="10314980" y="4416743"/>
            <a:ext cx="3529251" cy="1306830"/>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Insufficient Monitoring:</a:t>
            </a:r>
            <a:r>
              <a:rPr lang="en-US" sz="1600" dirty="0">
                <a:solidFill>
                  <a:srgbClr val="DCD7E5"/>
                </a:solidFill>
                <a:latin typeface="Heebo Light" pitchFamily="34" charset="0"/>
                <a:ea typeface="Heebo Light" pitchFamily="34" charset="-122"/>
                <a:cs typeface="Heebo Light" pitchFamily="34" charset="-120"/>
              </a:rPr>
              <a:t> Failure to implement continuous monitoring systems meant the breach went undetected for months.</a:t>
            </a:r>
            <a:endParaRPr lang="en-US" sz="1600" dirty="0"/>
          </a:p>
        </p:txBody>
      </p:sp>
      <p:sp>
        <p:nvSpPr>
          <p:cNvPr id="11" name="Text 8"/>
          <p:cNvSpPr/>
          <p:nvPr/>
        </p:nvSpPr>
        <p:spPr>
          <a:xfrm>
            <a:off x="10314980" y="5795010"/>
            <a:ext cx="3529251" cy="1633538"/>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DCD7E5"/>
                </a:solidFill>
                <a:latin typeface="Heebo Light" pitchFamily="34" charset="0"/>
                <a:ea typeface="Heebo Light" pitchFamily="34" charset="-122"/>
                <a:cs typeface="Heebo Light" pitchFamily="34" charset="-120"/>
              </a:rPr>
              <a:t>Poor Data Classification:</a:t>
            </a:r>
            <a:r>
              <a:rPr lang="en-US" sz="1600" dirty="0">
                <a:solidFill>
                  <a:srgbClr val="DCD7E5"/>
                </a:solidFill>
                <a:latin typeface="Heebo Light" pitchFamily="34" charset="0"/>
                <a:ea typeface="Heebo Light" pitchFamily="34" charset="-122"/>
                <a:cs typeface="Heebo Light" pitchFamily="34" charset="-120"/>
              </a:rPr>
              <a:t> Highly sensitive personal data was not adequately classified or secured.</a:t>
            </a:r>
            <a:endParaRPr lang="en-US" sz="1600" dirty="0"/>
          </a:p>
        </p:txBody>
      </p:sp>
      <p:pic>
        <p:nvPicPr>
          <p:cNvPr id="12" name="Picture 11">
            <a:extLst>
              <a:ext uri="{FF2B5EF4-FFF2-40B4-BE49-F238E27FC236}">
                <a16:creationId xmlns:a16="http://schemas.microsoft.com/office/drawing/2014/main" id="{2E9EAB56-749D-0B7C-9F75-394EE7DC0597}"/>
              </a:ext>
            </a:extLst>
          </p:cNvPr>
          <p:cNvPicPr>
            <a:picLocks noChangeAspect="1"/>
          </p:cNvPicPr>
          <p:nvPr/>
        </p:nvPicPr>
        <p:blipFill>
          <a:blip r:embed="rId4"/>
          <a:stretch>
            <a:fillRect/>
          </a:stretch>
        </p:blipFill>
        <p:spPr>
          <a:xfrm>
            <a:off x="12671890" y="7680912"/>
            <a:ext cx="1958510" cy="5486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4318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Lessons Learned &amp; The Importance of Data Governance</a:t>
            </a:r>
            <a:endParaRPr lang="en-US" sz="4450" dirty="0"/>
          </a:p>
        </p:txBody>
      </p:sp>
      <p:sp>
        <p:nvSpPr>
          <p:cNvPr id="3" name="Shape 1"/>
          <p:cNvSpPr/>
          <p:nvPr/>
        </p:nvSpPr>
        <p:spPr>
          <a:xfrm>
            <a:off x="793790" y="2614374"/>
            <a:ext cx="6407944" cy="4871918"/>
          </a:xfrm>
          <a:prstGeom prst="roundRect">
            <a:avLst>
              <a:gd name="adj" fmla="val 3003"/>
            </a:avLst>
          </a:prstGeom>
          <a:solidFill>
            <a:srgbClr val="0D0A2C">
              <a:alpha val="95000"/>
            </a:srgbClr>
          </a:solidFill>
          <a:ln w="30480">
            <a:solidFill>
              <a:srgbClr val="4A2C85"/>
            </a:solidFill>
            <a:prstDash val="solid"/>
          </a:ln>
        </p:spPr>
        <p:txBody>
          <a:bodyPr/>
          <a:lstStyle/>
          <a:p>
            <a:endParaRPr lang="en-US"/>
          </a:p>
        </p:txBody>
      </p:sp>
      <p:pic>
        <p:nvPicPr>
          <p:cNvPr id="4" name="Image 0" descr="preencoded.png"/>
          <p:cNvPicPr>
            <a:picLocks noChangeAspect="1"/>
          </p:cNvPicPr>
          <p:nvPr/>
        </p:nvPicPr>
        <p:blipFill>
          <a:blip r:embed="rId3"/>
          <a:stretch>
            <a:fillRect/>
          </a:stretch>
        </p:blipFill>
        <p:spPr>
          <a:xfrm>
            <a:off x="763310" y="2614374"/>
            <a:ext cx="121920" cy="4871918"/>
          </a:xfrm>
          <a:prstGeom prst="rect">
            <a:avLst/>
          </a:prstGeom>
        </p:spPr>
      </p:pic>
      <p:sp>
        <p:nvSpPr>
          <p:cNvPr id="5" name="Text 2"/>
          <p:cNvSpPr/>
          <p:nvPr/>
        </p:nvSpPr>
        <p:spPr>
          <a:xfrm>
            <a:off x="1142524" y="2871668"/>
            <a:ext cx="3602474"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Key Lessons from Equifax</a:t>
            </a:r>
            <a:endParaRPr lang="en-US" sz="2200" dirty="0"/>
          </a:p>
        </p:txBody>
      </p:sp>
      <p:sp>
        <p:nvSpPr>
          <p:cNvPr id="6" name="Text 3"/>
          <p:cNvSpPr/>
          <p:nvPr/>
        </p:nvSpPr>
        <p:spPr>
          <a:xfrm>
            <a:off x="1142524" y="3362087"/>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Prioritize Security Updates:</a:t>
            </a:r>
            <a:r>
              <a:rPr lang="en-US" sz="1750" dirty="0">
                <a:solidFill>
                  <a:srgbClr val="DCD7E5"/>
                </a:solidFill>
                <a:latin typeface="Heebo Light" pitchFamily="34" charset="0"/>
                <a:ea typeface="Heebo Light" pitchFamily="34" charset="-122"/>
                <a:cs typeface="Heebo Light" pitchFamily="34" charset="-120"/>
              </a:rPr>
              <a:t> Immediate patching of vulnerabilities is non-negotiable.</a:t>
            </a:r>
            <a:endParaRPr lang="en-US" sz="1750" dirty="0"/>
          </a:p>
        </p:txBody>
      </p:sp>
      <p:sp>
        <p:nvSpPr>
          <p:cNvPr id="7" name="Text 4"/>
          <p:cNvSpPr/>
          <p:nvPr/>
        </p:nvSpPr>
        <p:spPr>
          <a:xfrm>
            <a:off x="1142524" y="4167188"/>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Enforce Access Controls:</a:t>
            </a:r>
            <a:r>
              <a:rPr lang="en-US" sz="1750" dirty="0">
                <a:solidFill>
                  <a:srgbClr val="DCD7E5"/>
                </a:solidFill>
                <a:latin typeface="Heebo Light" pitchFamily="34" charset="0"/>
                <a:ea typeface="Heebo Light" pitchFamily="34" charset="-122"/>
                <a:cs typeface="Heebo Light" pitchFamily="34" charset="-120"/>
              </a:rPr>
              <a:t> Strict policies defining who can access which data are essential.</a:t>
            </a:r>
            <a:endParaRPr lang="en-US" sz="1750" dirty="0"/>
          </a:p>
        </p:txBody>
      </p:sp>
      <p:sp>
        <p:nvSpPr>
          <p:cNvPr id="8" name="Text 5"/>
          <p:cNvSpPr/>
          <p:nvPr/>
        </p:nvSpPr>
        <p:spPr>
          <a:xfrm>
            <a:off x="1142524" y="4972288"/>
            <a:ext cx="5801916"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Implement Incident Response:</a:t>
            </a:r>
            <a:r>
              <a:rPr lang="en-US" sz="1750" dirty="0">
                <a:solidFill>
                  <a:srgbClr val="DCD7E5"/>
                </a:solidFill>
                <a:latin typeface="Heebo Light" pitchFamily="34" charset="0"/>
                <a:ea typeface="Heebo Light" pitchFamily="34" charset="-122"/>
                <a:cs typeface="Heebo Light" pitchFamily="34" charset="-120"/>
              </a:rPr>
              <a:t> A well-defined plan for detecting, responding to, and recovering from breaches.</a:t>
            </a:r>
            <a:endParaRPr lang="en-US" sz="1750" dirty="0"/>
          </a:p>
        </p:txBody>
      </p:sp>
      <p:sp>
        <p:nvSpPr>
          <p:cNvPr id="9" name="Text 6"/>
          <p:cNvSpPr/>
          <p:nvPr/>
        </p:nvSpPr>
        <p:spPr>
          <a:xfrm>
            <a:off x="1142524" y="6140291"/>
            <a:ext cx="58019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Employee Training:</a:t>
            </a:r>
            <a:r>
              <a:rPr lang="en-US" sz="1750" dirty="0">
                <a:solidFill>
                  <a:srgbClr val="DCD7E5"/>
                </a:solidFill>
                <a:latin typeface="Heebo Light" pitchFamily="34" charset="0"/>
                <a:ea typeface="Heebo Light" pitchFamily="34" charset="-122"/>
                <a:cs typeface="Heebo Light" pitchFamily="34" charset="-120"/>
              </a:rPr>
              <a:t> Continuous education on data protection best practices for all personnel.</a:t>
            </a:r>
            <a:endParaRPr lang="en-US" sz="1750" dirty="0"/>
          </a:p>
        </p:txBody>
      </p:sp>
      <p:sp>
        <p:nvSpPr>
          <p:cNvPr id="10" name="Shape 7"/>
          <p:cNvSpPr/>
          <p:nvPr/>
        </p:nvSpPr>
        <p:spPr>
          <a:xfrm>
            <a:off x="7428548" y="2614374"/>
            <a:ext cx="6408063" cy="4871918"/>
          </a:xfrm>
          <a:prstGeom prst="roundRect">
            <a:avLst>
              <a:gd name="adj" fmla="val 3003"/>
            </a:avLst>
          </a:prstGeom>
          <a:solidFill>
            <a:srgbClr val="0D0A2C">
              <a:alpha val="95000"/>
            </a:srgbClr>
          </a:solidFill>
          <a:ln w="30480">
            <a:solidFill>
              <a:srgbClr val="4A2C85"/>
            </a:solidFill>
            <a:prstDash val="solid"/>
          </a:ln>
        </p:spPr>
        <p:txBody>
          <a:bodyPr/>
          <a:lstStyle/>
          <a:p>
            <a:endParaRPr lang="en-US"/>
          </a:p>
        </p:txBody>
      </p:sp>
      <p:pic>
        <p:nvPicPr>
          <p:cNvPr id="11" name="Image 1" descr="preencoded.png"/>
          <p:cNvPicPr>
            <a:picLocks noChangeAspect="1"/>
          </p:cNvPicPr>
          <p:nvPr/>
        </p:nvPicPr>
        <p:blipFill>
          <a:blip r:embed="rId3"/>
          <a:stretch>
            <a:fillRect/>
          </a:stretch>
        </p:blipFill>
        <p:spPr>
          <a:xfrm>
            <a:off x="7398067" y="2614374"/>
            <a:ext cx="121920" cy="4871918"/>
          </a:xfrm>
          <a:prstGeom prst="rect">
            <a:avLst/>
          </a:prstGeom>
        </p:spPr>
      </p:pic>
      <p:sp>
        <p:nvSpPr>
          <p:cNvPr id="12" name="Text 8"/>
          <p:cNvSpPr/>
          <p:nvPr/>
        </p:nvSpPr>
        <p:spPr>
          <a:xfrm>
            <a:off x="7777282" y="2871668"/>
            <a:ext cx="433387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Why Data Governance Matters</a:t>
            </a:r>
            <a:endParaRPr lang="en-US" sz="2200" dirty="0"/>
          </a:p>
        </p:txBody>
      </p:sp>
      <p:sp>
        <p:nvSpPr>
          <p:cNvPr id="13" name="Text 9"/>
          <p:cNvSpPr/>
          <p:nvPr/>
        </p:nvSpPr>
        <p:spPr>
          <a:xfrm>
            <a:off x="7777282" y="3362087"/>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Ensures Data Quality:</a:t>
            </a:r>
            <a:r>
              <a:rPr lang="en-US" sz="1750" dirty="0">
                <a:solidFill>
                  <a:srgbClr val="DCD7E5"/>
                </a:solidFill>
                <a:latin typeface="Heebo Light" pitchFamily="34" charset="0"/>
                <a:ea typeface="Heebo Light" pitchFamily="34" charset="-122"/>
                <a:cs typeface="Heebo Light" pitchFamily="34" charset="-120"/>
              </a:rPr>
              <a:t> Maintains accuracy and consistency.</a:t>
            </a:r>
            <a:endParaRPr lang="en-US" sz="1750" dirty="0"/>
          </a:p>
        </p:txBody>
      </p:sp>
      <p:sp>
        <p:nvSpPr>
          <p:cNvPr id="14" name="Text 10"/>
          <p:cNvSpPr/>
          <p:nvPr/>
        </p:nvSpPr>
        <p:spPr>
          <a:xfrm>
            <a:off x="7777282" y="4167188"/>
            <a:ext cx="580203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Protects Data Security:</a:t>
            </a:r>
            <a:r>
              <a:rPr lang="en-US" sz="1750" dirty="0">
                <a:solidFill>
                  <a:srgbClr val="DCD7E5"/>
                </a:solidFill>
                <a:latin typeface="Heebo Light" pitchFamily="34" charset="0"/>
                <a:ea typeface="Heebo Light" pitchFamily="34" charset="-122"/>
                <a:cs typeface="Heebo Light" pitchFamily="34" charset="-120"/>
              </a:rPr>
              <a:t> Prevents unauthorized access and data loss.</a:t>
            </a:r>
            <a:endParaRPr lang="en-US" sz="1750" dirty="0"/>
          </a:p>
        </p:txBody>
      </p:sp>
      <p:sp>
        <p:nvSpPr>
          <p:cNvPr id="15" name="Text 11"/>
          <p:cNvSpPr/>
          <p:nvPr/>
        </p:nvSpPr>
        <p:spPr>
          <a:xfrm>
            <a:off x="7777282" y="4972288"/>
            <a:ext cx="5802035"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Guarantees Compliance:</a:t>
            </a:r>
            <a:r>
              <a:rPr lang="en-US" sz="1750" dirty="0">
                <a:solidFill>
                  <a:srgbClr val="DCD7E5"/>
                </a:solidFill>
                <a:latin typeface="Heebo Light" pitchFamily="34" charset="0"/>
                <a:ea typeface="Heebo Light" pitchFamily="34" charset="-122"/>
                <a:cs typeface="Heebo Light" pitchFamily="34" charset="-120"/>
              </a:rPr>
              <a:t> Adherence to regulations and other industry-specific mandates.</a:t>
            </a:r>
            <a:endParaRPr lang="en-US" sz="1750" dirty="0"/>
          </a:p>
        </p:txBody>
      </p:sp>
      <p:sp>
        <p:nvSpPr>
          <p:cNvPr id="16" name="Text 12"/>
          <p:cNvSpPr/>
          <p:nvPr/>
        </p:nvSpPr>
        <p:spPr>
          <a:xfrm>
            <a:off x="7777282" y="6140291"/>
            <a:ext cx="5802035"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Builds Trust:</a:t>
            </a:r>
            <a:r>
              <a:rPr lang="en-US" sz="1750" dirty="0">
                <a:solidFill>
                  <a:srgbClr val="DCD7E5"/>
                </a:solidFill>
                <a:latin typeface="Heebo Light" pitchFamily="34" charset="0"/>
                <a:ea typeface="Heebo Light" pitchFamily="34" charset="-122"/>
                <a:cs typeface="Heebo Light" pitchFamily="34" charset="-120"/>
              </a:rPr>
              <a:t> Safeguards the organization's credibility and fosters long-term customer relationships.</a:t>
            </a:r>
            <a:endParaRPr lang="en-US" sz="1750" dirty="0"/>
          </a:p>
        </p:txBody>
      </p:sp>
      <p:pic>
        <p:nvPicPr>
          <p:cNvPr id="17" name="Picture 16">
            <a:extLst>
              <a:ext uri="{FF2B5EF4-FFF2-40B4-BE49-F238E27FC236}">
                <a16:creationId xmlns:a16="http://schemas.microsoft.com/office/drawing/2014/main" id="{68D53B7E-D4E6-468A-01D2-122F305D0353}"/>
              </a:ext>
            </a:extLst>
          </p:cNvPr>
          <p:cNvPicPr>
            <a:picLocks noChangeAspect="1"/>
          </p:cNvPicPr>
          <p:nvPr/>
        </p:nvPicPr>
        <p:blipFill>
          <a:blip r:embed="rId4"/>
          <a:stretch>
            <a:fillRect/>
          </a:stretch>
        </p:blipFill>
        <p:spPr>
          <a:xfrm>
            <a:off x="12671890" y="7680912"/>
            <a:ext cx="1958510" cy="5486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44002" y="3508831"/>
            <a:ext cx="7233285" cy="1211937"/>
          </a:xfrm>
          <a:prstGeom prst="rect">
            <a:avLst/>
          </a:prstGeom>
          <a:noFill/>
          <a:ln/>
        </p:spPr>
        <p:txBody>
          <a:bodyPr wrap="square" lIns="0" tIns="0" rIns="0" bIns="0" rtlCol="0" anchor="t"/>
          <a:lstStyle/>
          <a:p>
            <a:pPr marL="0" indent="0" algn="ctr">
              <a:lnSpc>
                <a:spcPts val="3150"/>
              </a:lnSpc>
              <a:buNone/>
            </a:pPr>
            <a:r>
              <a:rPr lang="en-US" sz="2500" dirty="0">
                <a:solidFill>
                  <a:srgbClr val="F2F0F4"/>
                </a:solidFill>
                <a:latin typeface="Montserrat" pitchFamily="34" charset="0"/>
                <a:ea typeface="Montserrat" pitchFamily="34" charset="-122"/>
                <a:cs typeface="Montserrat" pitchFamily="34" charset="-120"/>
              </a:rPr>
              <a:t>"The absence of strong governance doesn't just cost money… it can destroy an organization's reputation in a single day."</a:t>
            </a:r>
            <a:endParaRPr lang="en-US" sz="2500" dirty="0"/>
          </a:p>
        </p:txBody>
      </p:sp>
      <p:sp>
        <p:nvSpPr>
          <p:cNvPr id="4" name="Shape 1"/>
          <p:cNvSpPr/>
          <p:nvPr/>
        </p:nvSpPr>
        <p:spPr>
          <a:xfrm>
            <a:off x="6562950" y="3185695"/>
            <a:ext cx="30480" cy="1858208"/>
          </a:xfrm>
          <a:prstGeom prst="rect">
            <a:avLst/>
          </a:prstGeom>
          <a:solidFill>
            <a:srgbClr val="481C9E"/>
          </a:solidFill>
          <a:ln/>
        </p:spPr>
        <p:txBody>
          <a:bodyPr/>
          <a:lstStyle/>
          <a:p>
            <a:endParaRPr lang="en-US"/>
          </a:p>
        </p:txBody>
      </p:sp>
      <p:pic>
        <p:nvPicPr>
          <p:cNvPr id="7" name="Picture 6">
            <a:extLst>
              <a:ext uri="{FF2B5EF4-FFF2-40B4-BE49-F238E27FC236}">
                <a16:creationId xmlns:a16="http://schemas.microsoft.com/office/drawing/2014/main" id="{8349B86E-B143-E168-BFB1-5D97F0E3AE83}"/>
              </a:ext>
            </a:extLst>
          </p:cNvPr>
          <p:cNvPicPr>
            <a:picLocks noChangeAspect="1"/>
          </p:cNvPicPr>
          <p:nvPr/>
        </p:nvPicPr>
        <p:blipFill>
          <a:blip r:embed="rId4"/>
          <a:stretch>
            <a:fillRect/>
          </a:stretch>
        </p:blipFill>
        <p:spPr>
          <a:xfrm>
            <a:off x="12671890" y="7680912"/>
            <a:ext cx="1958510" cy="5486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4308DB-71DC-DF04-00A9-1E7139EC29FA}"/>
              </a:ext>
            </a:extLst>
          </p:cNvPr>
          <p:cNvPicPr>
            <a:picLocks noChangeAspect="1"/>
          </p:cNvPicPr>
          <p:nvPr/>
        </p:nvPicPr>
        <p:blipFill>
          <a:blip r:embed="rId4"/>
          <a:stretch>
            <a:fillRect/>
          </a:stretch>
        </p:blipFill>
        <p:spPr>
          <a:xfrm>
            <a:off x="12671890" y="7680912"/>
            <a:ext cx="1958510" cy="548688"/>
          </a:xfrm>
          <a:prstGeom prst="rect">
            <a:avLst/>
          </a:prstGeom>
        </p:spPr>
      </p:pic>
      <p:sp>
        <p:nvSpPr>
          <p:cNvPr id="6" name="TextBox 5">
            <a:extLst>
              <a:ext uri="{FF2B5EF4-FFF2-40B4-BE49-F238E27FC236}">
                <a16:creationId xmlns:a16="http://schemas.microsoft.com/office/drawing/2014/main" id="{FFDED6C8-3487-0758-B07C-AA18A96C131C}"/>
              </a:ext>
            </a:extLst>
          </p:cNvPr>
          <p:cNvSpPr txBox="1"/>
          <p:nvPr/>
        </p:nvSpPr>
        <p:spPr>
          <a:xfrm>
            <a:off x="1096485" y="4114799"/>
            <a:ext cx="16798413" cy="584775"/>
          </a:xfrm>
          <a:prstGeom prst="rect">
            <a:avLst/>
          </a:prstGeom>
          <a:noFill/>
        </p:spPr>
        <p:txBody>
          <a:bodyPr wrap="square" rtlCol="0">
            <a:spAutoFit/>
          </a:bodyPr>
          <a:lstStyle/>
          <a:p>
            <a:r>
              <a:rPr lang="en-US" sz="3200" b="1" dirty="0">
                <a:solidFill>
                  <a:schemeClr val="bg1">
                    <a:lumMod val="95000"/>
                  </a:schemeClr>
                </a:solidFill>
              </a:rPr>
              <a:t>Thank you for your time!</a:t>
            </a:r>
          </a:p>
        </p:txBody>
      </p:sp>
      <p:sp>
        <p:nvSpPr>
          <p:cNvPr id="7" name="Shape 1">
            <a:extLst>
              <a:ext uri="{FF2B5EF4-FFF2-40B4-BE49-F238E27FC236}">
                <a16:creationId xmlns:a16="http://schemas.microsoft.com/office/drawing/2014/main" id="{28DBC505-FDB0-5F0F-0A5C-36721C819C30}"/>
              </a:ext>
            </a:extLst>
          </p:cNvPr>
          <p:cNvSpPr/>
          <p:nvPr/>
        </p:nvSpPr>
        <p:spPr>
          <a:xfrm>
            <a:off x="865907" y="3567841"/>
            <a:ext cx="45719" cy="1678690"/>
          </a:xfrm>
          <a:prstGeom prst="rect">
            <a:avLst/>
          </a:prstGeom>
          <a:solidFill>
            <a:srgbClr val="481C9E"/>
          </a:solidFill>
          <a:ln/>
        </p:spPr>
        <p:txBody>
          <a:bodyPr/>
          <a:lstStyle/>
          <a:p>
            <a:endParaRPr lang="en-US"/>
          </a:p>
        </p:txBody>
      </p:sp>
      <p:pic>
        <p:nvPicPr>
          <p:cNvPr id="2" name="Image 0">
            <a:extLst>
              <a:ext uri="{FF2B5EF4-FFF2-40B4-BE49-F238E27FC236}">
                <a16:creationId xmlns:a16="http://schemas.microsoft.com/office/drawing/2014/main" id="{322A0F5C-69F7-45F8-9793-3E4D576B8F02}"/>
              </a:ext>
            </a:extLst>
          </p:cNvPr>
          <p:cNvPicPr>
            <a:picLocks noChangeAspect="1"/>
          </p:cNvPicPr>
          <p:nvPr/>
        </p:nvPicPr>
        <p:blipFill>
          <a:blip r:embed="rId5"/>
          <a:stretch>
            <a:fillRect/>
          </a:stretch>
        </p:blipFill>
        <p:spPr>
          <a:xfrm>
            <a:off x="9144000" y="-1"/>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96457" y="1611391"/>
            <a:ext cx="8730312" cy="2126337"/>
          </a:xfrm>
          <a:prstGeom prst="rect">
            <a:avLst/>
          </a:prstGeom>
          <a:noFill/>
          <a:ln/>
        </p:spPr>
        <p:txBody>
          <a:bodyPr wrap="square" lIns="0" tIns="0" rIns="0" bIns="0" rtlCol="0" anchor="t"/>
          <a:lstStyle/>
          <a:p>
            <a:pPr marL="0" indent="0" algn="l">
              <a:lnSpc>
                <a:spcPts val="5550"/>
              </a:lnSpc>
              <a:buNone/>
            </a:pPr>
            <a:r>
              <a:rPr lang="en-US" sz="4100" dirty="0">
                <a:solidFill>
                  <a:srgbClr val="F2F0F4"/>
                </a:solidFill>
                <a:latin typeface="Montserrat" pitchFamily="34" charset="0"/>
                <a:ea typeface="Montserrat" pitchFamily="34" charset="-122"/>
                <a:cs typeface="Montserrat" pitchFamily="34" charset="-120"/>
              </a:rPr>
              <a:t>Data Governance: </a:t>
            </a:r>
          </a:p>
          <a:p>
            <a:pPr marL="0" indent="0" algn="l">
              <a:lnSpc>
                <a:spcPts val="5550"/>
              </a:lnSpc>
              <a:buNone/>
            </a:pPr>
            <a:r>
              <a:rPr lang="en-US" sz="4100" dirty="0">
                <a:solidFill>
                  <a:srgbClr val="F2F0F4"/>
                </a:solidFill>
                <a:latin typeface="Montserrat" pitchFamily="34" charset="0"/>
                <a:ea typeface="Montserrat" pitchFamily="34" charset="-122"/>
                <a:cs typeface="Montserrat" pitchFamily="34" charset="-120"/>
              </a:rPr>
              <a:t>Protecting Data, Protecting Trust</a:t>
            </a:r>
            <a:endParaRPr lang="en-US" sz="4100" dirty="0"/>
          </a:p>
        </p:txBody>
      </p:sp>
      <p:sp>
        <p:nvSpPr>
          <p:cNvPr id="4" name="Text 1"/>
          <p:cNvSpPr/>
          <p:nvPr/>
        </p:nvSpPr>
        <p:spPr>
          <a:xfrm>
            <a:off x="793790" y="3821723"/>
            <a:ext cx="7556421" cy="2796486"/>
          </a:xfrm>
          <a:prstGeom prst="rect">
            <a:avLst/>
          </a:prstGeom>
          <a:noFill/>
          <a:ln/>
        </p:spPr>
        <p:txBody>
          <a:bodyPr wrap="square" lIns="0" tIns="0" rIns="0" bIns="0" rtlCol="0" anchor="t"/>
          <a:lstStyle/>
          <a:p>
            <a:pPr marL="0" indent="0" algn="l">
              <a:lnSpc>
                <a:spcPts val="2850"/>
              </a:lnSpc>
              <a:buNone/>
            </a:pPr>
            <a:r>
              <a:rPr lang="en-US" dirty="0">
                <a:solidFill>
                  <a:srgbClr val="DCD7E5"/>
                </a:solidFill>
                <a:latin typeface="Heebo Light" pitchFamily="34" charset="0"/>
                <a:ea typeface="Heebo Light" pitchFamily="34" charset="-122"/>
                <a:cs typeface="Heebo Light" pitchFamily="34" charset="-120"/>
              </a:rPr>
              <a:t>In today's data-driven world, effective data governance is not merely a technicality but a strategic imperative. This presentation will explore the critical role of data governance in safeguarding sensitive information and building enduring trust with stakeholders. We will define its core principles, highlight its importance, and delve into a significant case study—the Equifax data breach—to illustrate the profound consequences of neglecting robust data governance practices.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88758"/>
            <a:ext cx="750570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What is Data Governance?</a:t>
            </a:r>
            <a:endParaRPr lang="en-US" sz="4450" dirty="0"/>
          </a:p>
        </p:txBody>
      </p:sp>
      <p:sp>
        <p:nvSpPr>
          <p:cNvPr id="3" name="Shape 1"/>
          <p:cNvSpPr/>
          <p:nvPr/>
        </p:nvSpPr>
        <p:spPr>
          <a:xfrm>
            <a:off x="793790" y="265116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4" name="Text 2"/>
          <p:cNvSpPr/>
          <p:nvPr/>
        </p:nvSpPr>
        <p:spPr>
          <a:xfrm>
            <a:off x="878860" y="269367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5" name="Text 3"/>
          <p:cNvSpPr/>
          <p:nvPr/>
        </p:nvSpPr>
        <p:spPr>
          <a:xfrm>
            <a:off x="1530906" y="2729032"/>
            <a:ext cx="3225641"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Structured Framework</a:t>
            </a:r>
            <a:endParaRPr lang="en-US" sz="2200" dirty="0"/>
          </a:p>
        </p:txBody>
      </p:sp>
      <p:sp>
        <p:nvSpPr>
          <p:cNvPr id="6" name="Text 4"/>
          <p:cNvSpPr/>
          <p:nvPr/>
        </p:nvSpPr>
        <p:spPr>
          <a:xfrm>
            <a:off x="1530906" y="3219450"/>
            <a:ext cx="3421499" cy="254031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 comprehensive framework encompassing </a:t>
            </a:r>
            <a:r>
              <a:rPr lang="en-US" sz="1750" b="1" dirty="0">
                <a:solidFill>
                  <a:srgbClr val="DCD7E5"/>
                </a:solidFill>
                <a:latin typeface="Heebo Light" pitchFamily="34" charset="0"/>
                <a:ea typeface="Heebo Light" pitchFamily="34" charset="-122"/>
                <a:cs typeface="Heebo Light" pitchFamily="34" charset="-120"/>
              </a:rPr>
              <a:t>policies,</a:t>
            </a:r>
            <a:r>
              <a:rPr lang="en-US" sz="1750" dirty="0">
                <a:solidFill>
                  <a:srgbClr val="DCD7E5"/>
                </a:solidFill>
                <a:latin typeface="Heebo Light" pitchFamily="34" charset="0"/>
                <a:ea typeface="Heebo Light" pitchFamily="34" charset="-122"/>
                <a:cs typeface="Heebo Light" pitchFamily="34" charset="-120"/>
              </a:rPr>
              <a:t> </a:t>
            </a:r>
            <a:r>
              <a:rPr lang="en-US" sz="1750" b="1" dirty="0">
                <a:solidFill>
                  <a:srgbClr val="DCD7E5"/>
                </a:solidFill>
                <a:latin typeface="Heebo Light" pitchFamily="34" charset="0"/>
                <a:ea typeface="Heebo Light" pitchFamily="34" charset="-122"/>
                <a:cs typeface="Heebo Light" pitchFamily="34" charset="-120"/>
              </a:rPr>
              <a:t>processes,</a:t>
            </a:r>
            <a:r>
              <a:rPr lang="en-US" sz="1750" dirty="0">
                <a:solidFill>
                  <a:srgbClr val="DCD7E5"/>
                </a:solidFill>
                <a:latin typeface="Heebo Light" pitchFamily="34" charset="0"/>
                <a:ea typeface="Heebo Light" pitchFamily="34" charset="-122"/>
                <a:cs typeface="Heebo Light" pitchFamily="34" charset="-120"/>
              </a:rPr>
              <a:t> </a:t>
            </a:r>
            <a:r>
              <a:rPr lang="en-US" sz="1750" b="1" dirty="0">
                <a:solidFill>
                  <a:srgbClr val="DCD7E5"/>
                </a:solidFill>
                <a:latin typeface="Heebo Light" pitchFamily="34" charset="0"/>
                <a:ea typeface="Heebo Light" pitchFamily="34" charset="-122"/>
                <a:cs typeface="Heebo Light" pitchFamily="34" charset="-120"/>
              </a:rPr>
              <a:t>roles, </a:t>
            </a:r>
            <a:r>
              <a:rPr lang="en-US" sz="1750" dirty="0">
                <a:solidFill>
                  <a:srgbClr val="DCD7E5"/>
                </a:solidFill>
                <a:latin typeface="Heebo Light" pitchFamily="34" charset="0"/>
                <a:ea typeface="Heebo Light" pitchFamily="34" charset="-122"/>
                <a:cs typeface="Heebo Light" pitchFamily="34" charset="-120"/>
              </a:rPr>
              <a:t>and </a:t>
            </a:r>
            <a:r>
              <a:rPr lang="en-US" sz="1750" b="1" dirty="0">
                <a:solidFill>
                  <a:srgbClr val="DCD7E5"/>
                </a:solidFill>
                <a:latin typeface="Heebo Light" pitchFamily="34" charset="0"/>
                <a:ea typeface="Heebo Light" pitchFamily="34" charset="-122"/>
                <a:cs typeface="Heebo Light" pitchFamily="34" charset="-120"/>
              </a:rPr>
              <a:t>standards designed </a:t>
            </a:r>
            <a:r>
              <a:rPr lang="en-US" sz="1750" dirty="0">
                <a:solidFill>
                  <a:srgbClr val="DCD7E5"/>
                </a:solidFill>
                <a:latin typeface="Heebo Light" pitchFamily="34" charset="0"/>
                <a:ea typeface="Heebo Light" pitchFamily="34" charset="-122"/>
                <a:cs typeface="Heebo Light" pitchFamily="34" charset="-120"/>
              </a:rPr>
              <a:t>to ensure data is accurate, secure, and used responsibly across the organization.</a:t>
            </a:r>
            <a:endParaRPr lang="en-US" sz="1750" dirty="0"/>
          </a:p>
        </p:txBody>
      </p:sp>
      <p:sp>
        <p:nvSpPr>
          <p:cNvPr id="7" name="Shape 5"/>
          <p:cNvSpPr/>
          <p:nvPr/>
        </p:nvSpPr>
        <p:spPr>
          <a:xfrm>
            <a:off x="5235893" y="265116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8" name="Text 6"/>
          <p:cNvSpPr/>
          <p:nvPr/>
        </p:nvSpPr>
        <p:spPr>
          <a:xfrm>
            <a:off x="5320963" y="269367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9" name="Text 7"/>
          <p:cNvSpPr/>
          <p:nvPr/>
        </p:nvSpPr>
        <p:spPr>
          <a:xfrm>
            <a:off x="5973008" y="2729032"/>
            <a:ext cx="306407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Holistic Management</a:t>
            </a:r>
            <a:endParaRPr lang="en-US" sz="2200" dirty="0"/>
          </a:p>
        </p:txBody>
      </p:sp>
      <p:sp>
        <p:nvSpPr>
          <p:cNvPr id="10" name="Text 8"/>
          <p:cNvSpPr/>
          <p:nvPr/>
        </p:nvSpPr>
        <p:spPr>
          <a:xfrm>
            <a:off x="5973008" y="3219450"/>
            <a:ext cx="3421499" cy="217741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Enables organizations to effectively manage critical aspects such as </a:t>
            </a:r>
            <a:r>
              <a:rPr lang="en-US" sz="1750" b="1" dirty="0">
                <a:solidFill>
                  <a:srgbClr val="DCD7E5"/>
                </a:solidFill>
                <a:latin typeface="Heebo Light" pitchFamily="34" charset="0"/>
                <a:ea typeface="Heebo Light" pitchFamily="34" charset="-122"/>
                <a:cs typeface="Heebo Light" pitchFamily="34" charset="-120"/>
              </a:rPr>
              <a:t>data quality,</a:t>
            </a:r>
            <a:r>
              <a:rPr lang="en-US" sz="1750" dirty="0">
                <a:solidFill>
                  <a:srgbClr val="DCD7E5"/>
                </a:solidFill>
                <a:latin typeface="Heebo Light" pitchFamily="34" charset="0"/>
                <a:ea typeface="Heebo Light" pitchFamily="34" charset="-122"/>
                <a:cs typeface="Heebo Light" pitchFamily="34" charset="-120"/>
              </a:rPr>
              <a:t> </a:t>
            </a:r>
            <a:r>
              <a:rPr lang="en-US" sz="1750" b="1" dirty="0">
                <a:solidFill>
                  <a:srgbClr val="DCD7E5"/>
                </a:solidFill>
                <a:latin typeface="Heebo Light" pitchFamily="34" charset="0"/>
                <a:ea typeface="Heebo Light" pitchFamily="34" charset="-122"/>
                <a:cs typeface="Heebo Light" pitchFamily="34" charset="-120"/>
              </a:rPr>
              <a:t>privacy,</a:t>
            </a:r>
            <a:r>
              <a:rPr lang="en-US" sz="1750" dirty="0">
                <a:solidFill>
                  <a:srgbClr val="DCD7E5"/>
                </a:solidFill>
                <a:latin typeface="Heebo Light" pitchFamily="34" charset="0"/>
                <a:ea typeface="Heebo Light" pitchFamily="34" charset="-122"/>
                <a:cs typeface="Heebo Light" pitchFamily="34" charset="-120"/>
              </a:rPr>
              <a:t> </a:t>
            </a:r>
            <a:r>
              <a:rPr lang="en-US" sz="1750" b="1" dirty="0">
                <a:solidFill>
                  <a:srgbClr val="DCD7E5"/>
                </a:solidFill>
                <a:latin typeface="Heebo Light" pitchFamily="34" charset="0"/>
                <a:ea typeface="Heebo Light" pitchFamily="34" charset="-122"/>
                <a:cs typeface="Heebo Light" pitchFamily="34" charset="-120"/>
              </a:rPr>
              <a:t>compliance</a:t>
            </a:r>
            <a:r>
              <a:rPr lang="en-US" sz="1750" dirty="0">
                <a:solidFill>
                  <a:srgbClr val="DCD7E5"/>
                </a:solidFill>
                <a:latin typeface="Heebo Light" pitchFamily="34" charset="0"/>
                <a:ea typeface="Heebo Light" pitchFamily="34" charset="-122"/>
                <a:cs typeface="Heebo Light" pitchFamily="34" charset="-120"/>
              </a:rPr>
              <a:t>, and </a:t>
            </a:r>
            <a:r>
              <a:rPr lang="en-US" sz="1750" b="1" dirty="0">
                <a:solidFill>
                  <a:srgbClr val="DCD7E5"/>
                </a:solidFill>
                <a:latin typeface="Heebo Light" pitchFamily="34" charset="0"/>
                <a:ea typeface="Heebo Light" pitchFamily="34" charset="-122"/>
                <a:cs typeface="Heebo Light" pitchFamily="34" charset="-120"/>
              </a:rPr>
              <a:t>risk,</a:t>
            </a:r>
            <a:r>
              <a:rPr lang="en-US" sz="1750" dirty="0">
                <a:solidFill>
                  <a:srgbClr val="DCD7E5"/>
                </a:solidFill>
                <a:latin typeface="Heebo Light" pitchFamily="34" charset="0"/>
                <a:ea typeface="Heebo Light" pitchFamily="34" charset="-122"/>
                <a:cs typeface="Heebo Light" pitchFamily="34" charset="-120"/>
              </a:rPr>
              <a:t> fostering a robust data environment.</a:t>
            </a:r>
            <a:endParaRPr lang="en-US" sz="1750" dirty="0"/>
          </a:p>
        </p:txBody>
      </p:sp>
      <p:sp>
        <p:nvSpPr>
          <p:cNvPr id="11" name="Shape 9"/>
          <p:cNvSpPr/>
          <p:nvPr/>
        </p:nvSpPr>
        <p:spPr>
          <a:xfrm>
            <a:off x="9677995" y="2651165"/>
            <a:ext cx="510302" cy="510302"/>
          </a:xfrm>
          <a:prstGeom prst="roundRect">
            <a:avLst>
              <a:gd name="adj" fmla="val 18669"/>
            </a:avLst>
          </a:prstGeom>
          <a:solidFill>
            <a:srgbClr val="31136C"/>
          </a:solidFill>
          <a:ln w="7620">
            <a:solidFill>
              <a:srgbClr val="4A2C85"/>
            </a:solidFill>
            <a:prstDash val="solid"/>
          </a:ln>
        </p:spPr>
        <p:txBody>
          <a:bodyPr/>
          <a:lstStyle/>
          <a:p>
            <a:endParaRPr lang="en-US"/>
          </a:p>
        </p:txBody>
      </p:sp>
      <p:sp>
        <p:nvSpPr>
          <p:cNvPr id="12" name="Text 10"/>
          <p:cNvSpPr/>
          <p:nvPr/>
        </p:nvSpPr>
        <p:spPr>
          <a:xfrm>
            <a:off x="9763065" y="269367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3" name="Text 11"/>
          <p:cNvSpPr/>
          <p:nvPr/>
        </p:nvSpPr>
        <p:spPr>
          <a:xfrm>
            <a:off x="10415111" y="27290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Foundational Pillar</a:t>
            </a:r>
            <a:endParaRPr lang="en-US" sz="2200" dirty="0"/>
          </a:p>
        </p:txBody>
      </p:sp>
      <p:sp>
        <p:nvSpPr>
          <p:cNvPr id="14" name="Text 12"/>
          <p:cNvSpPr/>
          <p:nvPr/>
        </p:nvSpPr>
        <p:spPr>
          <a:xfrm>
            <a:off x="10415111" y="321945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Serves as a critical foundation for informed </a:t>
            </a:r>
            <a:r>
              <a:rPr lang="en-US" sz="1750" b="1" dirty="0">
                <a:solidFill>
                  <a:srgbClr val="DCD7E5"/>
                </a:solidFill>
                <a:latin typeface="Heebo Light" pitchFamily="34" charset="0"/>
                <a:ea typeface="Heebo Light" pitchFamily="34" charset="-122"/>
                <a:cs typeface="Heebo Light" pitchFamily="34" charset="-120"/>
              </a:rPr>
              <a:t>decision-making, ensuring regulatory adherence, </a:t>
            </a:r>
            <a:r>
              <a:rPr lang="en-US" sz="1750" dirty="0">
                <a:solidFill>
                  <a:srgbClr val="DCD7E5"/>
                </a:solidFill>
                <a:latin typeface="Heebo Light" pitchFamily="34" charset="0"/>
                <a:ea typeface="Heebo Light" pitchFamily="34" charset="-122"/>
                <a:cs typeface="Heebo Light" pitchFamily="34" charset="-120"/>
              </a:rPr>
              <a:t>and </a:t>
            </a:r>
            <a:r>
              <a:rPr lang="en-US" sz="1750" b="1" dirty="0">
                <a:solidFill>
                  <a:srgbClr val="DCD7E5"/>
                </a:solidFill>
                <a:latin typeface="Heebo Light" pitchFamily="34" charset="0"/>
                <a:ea typeface="Heebo Light" pitchFamily="34" charset="-122"/>
                <a:cs typeface="Heebo Light" pitchFamily="34" charset="-120"/>
              </a:rPr>
              <a:t>fostering unwavering stakeholder trust.</a:t>
            </a:r>
            <a:endParaRPr lang="en-US" sz="1750" b="1" dirty="0"/>
          </a:p>
        </p:txBody>
      </p:sp>
      <p:sp>
        <p:nvSpPr>
          <p:cNvPr id="15" name="Text 13"/>
          <p:cNvSpPr/>
          <p:nvPr/>
        </p:nvSpPr>
        <p:spPr>
          <a:xfrm>
            <a:off x="793790" y="601491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Data governance establishes the rules of engagement for all data within an organisation, from its creation to its eventual disposal. It creates clarity, accountability, and a shared understanding of data's value and risks.</a:t>
            </a:r>
            <a:endParaRPr lang="en-US" sz="1750" dirty="0"/>
          </a:p>
        </p:txBody>
      </p:sp>
      <p:pic>
        <p:nvPicPr>
          <p:cNvPr id="19" name="Picture 18">
            <a:extLst>
              <a:ext uri="{FF2B5EF4-FFF2-40B4-BE49-F238E27FC236}">
                <a16:creationId xmlns:a16="http://schemas.microsoft.com/office/drawing/2014/main" id="{DCA8D52F-7F54-012E-F9C3-55C09B52FD61}"/>
              </a:ext>
            </a:extLst>
          </p:cNvPr>
          <p:cNvPicPr>
            <a:picLocks noChangeAspect="1"/>
          </p:cNvPicPr>
          <p:nvPr/>
        </p:nvPicPr>
        <p:blipFill>
          <a:blip r:embed="rId3"/>
          <a:stretch>
            <a:fillRect/>
          </a:stretch>
        </p:blipFill>
        <p:spPr>
          <a:xfrm>
            <a:off x="12146065" y="7254155"/>
            <a:ext cx="2484335" cy="9754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2337" y="473273"/>
            <a:ext cx="6580942" cy="537805"/>
          </a:xfrm>
          <a:prstGeom prst="rect">
            <a:avLst/>
          </a:prstGeom>
          <a:noFill/>
          <a:ln/>
        </p:spPr>
        <p:txBody>
          <a:bodyPr wrap="none" lIns="0" tIns="0" rIns="0" bIns="0" rtlCol="0" anchor="t"/>
          <a:lstStyle/>
          <a:p>
            <a:pPr marL="0" indent="0" algn="l">
              <a:lnSpc>
                <a:spcPts val="4200"/>
              </a:lnSpc>
              <a:buNone/>
            </a:pPr>
            <a:r>
              <a:rPr lang="en-US" sz="3350" dirty="0">
                <a:solidFill>
                  <a:srgbClr val="F2F0F4"/>
                </a:solidFill>
                <a:latin typeface="Montserrat" pitchFamily="34" charset="0"/>
                <a:ea typeface="Montserrat" pitchFamily="34" charset="-122"/>
                <a:cs typeface="Montserrat" pitchFamily="34" charset="-120"/>
              </a:rPr>
              <a:t>Why Data Governance Matters</a:t>
            </a:r>
            <a:endParaRPr lang="en-US" sz="3350" dirty="0"/>
          </a:p>
        </p:txBody>
      </p:sp>
      <p:sp>
        <p:nvSpPr>
          <p:cNvPr id="3" name="Text 1"/>
          <p:cNvSpPr/>
          <p:nvPr/>
        </p:nvSpPr>
        <p:spPr>
          <a:xfrm>
            <a:off x="602337" y="1415268"/>
            <a:ext cx="8565109" cy="284231"/>
          </a:xfrm>
          <a:prstGeom prst="rect">
            <a:avLst/>
          </a:prstGeom>
          <a:noFill/>
          <a:ln/>
        </p:spPr>
        <p:txBody>
          <a:bodyPr wrap="none" lIns="0" tIns="0" rIns="0" bIns="0" rtlCol="0" anchor="t"/>
          <a:lstStyle/>
          <a:p>
            <a:pPr marL="0" indent="0" algn="l">
              <a:lnSpc>
                <a:spcPts val="2150"/>
              </a:lnSpc>
              <a:buNone/>
            </a:pPr>
            <a:r>
              <a:rPr lang="en-US" dirty="0">
                <a:solidFill>
                  <a:srgbClr val="DCD7E5"/>
                </a:solidFill>
                <a:latin typeface="Heebo Light" pitchFamily="34" charset="0"/>
                <a:ea typeface="Heebo Light" pitchFamily="34" charset="-122"/>
                <a:cs typeface="Heebo Light" pitchFamily="34" charset="-120"/>
              </a:rPr>
              <a:t>Neglecting strong data governance can lead to serious consequences, including:</a:t>
            </a:r>
            <a:endParaRPr lang="en-US" dirty="0"/>
          </a:p>
        </p:txBody>
      </p:sp>
      <p:sp>
        <p:nvSpPr>
          <p:cNvPr id="4" name="Text 2"/>
          <p:cNvSpPr/>
          <p:nvPr/>
        </p:nvSpPr>
        <p:spPr>
          <a:xfrm>
            <a:off x="602337" y="1854398"/>
            <a:ext cx="7838278" cy="275392"/>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DCD7E5"/>
                </a:solidFill>
                <a:latin typeface="Heebo Light" pitchFamily="34" charset="0"/>
                <a:ea typeface="Heebo Light" pitchFamily="34" charset="-122"/>
                <a:cs typeface="Heebo Light" pitchFamily="34" charset="-120"/>
              </a:rPr>
              <a:t>Data Breaches:</a:t>
            </a:r>
            <a:r>
              <a:rPr lang="en-US" sz="1600" dirty="0">
                <a:solidFill>
                  <a:srgbClr val="DCD7E5"/>
                </a:solidFill>
                <a:latin typeface="Heebo Light" pitchFamily="34" charset="0"/>
                <a:ea typeface="Heebo Light" pitchFamily="34" charset="-122"/>
                <a:cs typeface="Heebo Light" pitchFamily="34" charset="-120"/>
              </a:rPr>
              <a:t> Unauthorised access to sensitive information, compromising privacy.</a:t>
            </a:r>
            <a:endParaRPr lang="en-US" sz="1600" dirty="0"/>
          </a:p>
        </p:txBody>
      </p:sp>
      <p:sp>
        <p:nvSpPr>
          <p:cNvPr id="5" name="Text 3"/>
          <p:cNvSpPr/>
          <p:nvPr/>
        </p:nvSpPr>
        <p:spPr>
          <a:xfrm>
            <a:off x="602337" y="2189917"/>
            <a:ext cx="7195185" cy="275392"/>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DCD7E5"/>
                </a:solidFill>
                <a:latin typeface="Heebo Light" pitchFamily="34" charset="0"/>
                <a:ea typeface="Heebo Light" pitchFamily="34" charset="-122"/>
                <a:cs typeface="Heebo Light" pitchFamily="34" charset="-120"/>
              </a:rPr>
              <a:t>Financial Loss:</a:t>
            </a:r>
            <a:r>
              <a:rPr lang="en-US" sz="1600" dirty="0">
                <a:solidFill>
                  <a:srgbClr val="DCD7E5"/>
                </a:solidFill>
                <a:latin typeface="Heebo Light" pitchFamily="34" charset="0"/>
                <a:ea typeface="Heebo Light" pitchFamily="34" charset="-122"/>
                <a:cs typeface="Heebo Light" pitchFamily="34" charset="-120"/>
              </a:rPr>
              <a:t> Costly remediation, fines, and legal settlements.</a:t>
            </a:r>
            <a:endParaRPr lang="en-US" sz="1600" dirty="0"/>
          </a:p>
        </p:txBody>
      </p:sp>
      <p:sp>
        <p:nvSpPr>
          <p:cNvPr id="6" name="Text 4"/>
          <p:cNvSpPr/>
          <p:nvPr/>
        </p:nvSpPr>
        <p:spPr>
          <a:xfrm>
            <a:off x="602337" y="2525435"/>
            <a:ext cx="7195185" cy="275392"/>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DCD7E5"/>
                </a:solidFill>
                <a:latin typeface="Heebo Light" pitchFamily="34" charset="0"/>
                <a:ea typeface="Heebo Light" pitchFamily="34" charset="-122"/>
                <a:cs typeface="Heebo Light" pitchFamily="34" charset="-120"/>
              </a:rPr>
              <a:t>Reputational Damage:</a:t>
            </a:r>
            <a:r>
              <a:rPr lang="en-US" sz="1600" dirty="0">
                <a:solidFill>
                  <a:srgbClr val="DCD7E5"/>
                </a:solidFill>
                <a:latin typeface="Heebo Light" pitchFamily="34" charset="0"/>
                <a:ea typeface="Heebo Light" pitchFamily="34" charset="-122"/>
                <a:cs typeface="Heebo Light" pitchFamily="34" charset="-120"/>
              </a:rPr>
              <a:t> Erosion of customer trust and brand credibility.</a:t>
            </a:r>
            <a:endParaRPr lang="en-US" sz="1600" dirty="0"/>
          </a:p>
        </p:txBody>
      </p:sp>
      <p:sp>
        <p:nvSpPr>
          <p:cNvPr id="7" name="Text 5"/>
          <p:cNvSpPr/>
          <p:nvPr/>
        </p:nvSpPr>
        <p:spPr>
          <a:xfrm>
            <a:off x="602337" y="2860953"/>
            <a:ext cx="7195185" cy="275392"/>
          </a:xfrm>
          <a:prstGeom prst="rect">
            <a:avLst/>
          </a:prstGeom>
          <a:noFill/>
          <a:ln/>
        </p:spPr>
        <p:txBody>
          <a:bodyPr wrap="none" lIns="0" tIns="0" rIns="0" bIns="0" rtlCol="0" anchor="t"/>
          <a:lstStyle/>
          <a:p>
            <a:pPr marL="342900" indent="-342900" algn="l">
              <a:lnSpc>
                <a:spcPts val="2150"/>
              </a:lnSpc>
              <a:buSzPct val="100000"/>
              <a:buChar char="•"/>
            </a:pPr>
            <a:r>
              <a:rPr lang="en-US" sz="1600" b="1" dirty="0">
                <a:solidFill>
                  <a:srgbClr val="DCD7E5"/>
                </a:solidFill>
                <a:latin typeface="Heebo Light" pitchFamily="34" charset="0"/>
                <a:ea typeface="Heebo Light" pitchFamily="34" charset="-122"/>
                <a:cs typeface="Heebo Light" pitchFamily="34" charset="-120"/>
              </a:rPr>
              <a:t>Legal Penalties:</a:t>
            </a:r>
            <a:r>
              <a:rPr lang="en-US" sz="1600" dirty="0">
                <a:solidFill>
                  <a:srgbClr val="DCD7E5"/>
                </a:solidFill>
                <a:latin typeface="Heebo Light" pitchFamily="34" charset="0"/>
                <a:ea typeface="Heebo Light" pitchFamily="34" charset="-122"/>
                <a:cs typeface="Heebo Light" pitchFamily="34" charset="-120"/>
              </a:rPr>
              <a:t> Non-compliance with strict data protection regulations.</a:t>
            </a:r>
            <a:endParaRPr lang="en-US" sz="1600" dirty="0"/>
          </a:p>
        </p:txBody>
      </p:sp>
      <p:pic>
        <p:nvPicPr>
          <p:cNvPr id="8" name="Image 0" descr="preencoded.png"/>
          <p:cNvPicPr>
            <a:picLocks noChangeAspect="1"/>
          </p:cNvPicPr>
          <p:nvPr/>
        </p:nvPicPr>
        <p:blipFill>
          <a:blip r:embed="rId3"/>
          <a:stretch>
            <a:fillRect/>
          </a:stretch>
        </p:blipFill>
        <p:spPr>
          <a:xfrm>
            <a:off x="8819793" y="2418993"/>
            <a:ext cx="5810607" cy="5810607"/>
          </a:xfrm>
          <a:prstGeom prst="rect">
            <a:avLst/>
          </a:prstGeom>
        </p:spPr>
      </p:pic>
      <p:sp>
        <p:nvSpPr>
          <p:cNvPr id="9" name="Text 6"/>
          <p:cNvSpPr/>
          <p:nvPr/>
        </p:nvSpPr>
        <p:spPr>
          <a:xfrm>
            <a:off x="321203" y="3575475"/>
            <a:ext cx="8203819" cy="1406833"/>
          </a:xfrm>
          <a:prstGeom prst="rect">
            <a:avLst/>
          </a:prstGeom>
          <a:noFill/>
          <a:ln/>
        </p:spPr>
        <p:txBody>
          <a:bodyPr wrap="square" lIns="0" tIns="0" rIns="0" bIns="0" rtlCol="0" anchor="t"/>
          <a:lstStyle/>
          <a:p>
            <a:pPr marL="0" indent="0" algn="l">
              <a:lnSpc>
                <a:spcPts val="2150"/>
              </a:lnSpc>
              <a:buNone/>
            </a:pPr>
            <a:r>
              <a:rPr lang="en-US" dirty="0">
                <a:solidFill>
                  <a:srgbClr val="DCD7E5"/>
                </a:solidFill>
                <a:latin typeface="Heebo Light" pitchFamily="34" charset="0"/>
                <a:ea typeface="Heebo Light" pitchFamily="34" charset="-122"/>
                <a:cs typeface="Heebo Light" pitchFamily="34" charset="-120"/>
              </a:rPr>
              <a:t>Effective data governance is the bedrock of data integrity, enabling precise business insights and streamlined operational efficiency. It ensures compliance with pivotal regulations such as GDPR and CCPA, safeguarding both the organisation and its clientele.</a:t>
            </a:r>
            <a:endParaRPr lang="en-US" dirty="0"/>
          </a:p>
        </p:txBody>
      </p:sp>
      <p:sp>
        <p:nvSpPr>
          <p:cNvPr id="10" name="Shape 7"/>
          <p:cNvSpPr/>
          <p:nvPr/>
        </p:nvSpPr>
        <p:spPr>
          <a:xfrm flipH="1">
            <a:off x="189706" y="3516891"/>
            <a:ext cx="45719" cy="1195817"/>
          </a:xfrm>
          <a:prstGeom prst="rect">
            <a:avLst/>
          </a:prstGeom>
          <a:solidFill>
            <a:srgbClr val="481C9E"/>
          </a:solid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5557" y="507206"/>
            <a:ext cx="8655963" cy="576382"/>
          </a:xfrm>
          <a:prstGeom prst="rect">
            <a:avLst/>
          </a:prstGeom>
          <a:noFill/>
          <a:ln/>
        </p:spPr>
        <p:txBody>
          <a:bodyPr wrap="none" lIns="0" tIns="0" rIns="0" bIns="0" rtlCol="0" anchor="t"/>
          <a:lstStyle/>
          <a:p>
            <a:pPr marL="0" indent="0" algn="l">
              <a:lnSpc>
                <a:spcPts val="4500"/>
              </a:lnSpc>
              <a:buNone/>
            </a:pPr>
            <a:r>
              <a:rPr lang="en-US" sz="3600" dirty="0">
                <a:solidFill>
                  <a:srgbClr val="F2F0F4"/>
                </a:solidFill>
                <a:latin typeface="Montserrat" pitchFamily="34" charset="0"/>
                <a:ea typeface="Montserrat" pitchFamily="34" charset="-122"/>
                <a:cs typeface="Montserrat" pitchFamily="34" charset="-120"/>
              </a:rPr>
              <a:t>Key Components of Data Governance</a:t>
            </a:r>
            <a:endParaRPr lang="en-US" sz="3600" dirty="0"/>
          </a:p>
        </p:txBody>
      </p:sp>
      <p:sp>
        <p:nvSpPr>
          <p:cNvPr id="3" name="Shape 1"/>
          <p:cNvSpPr/>
          <p:nvPr/>
        </p:nvSpPr>
        <p:spPr>
          <a:xfrm>
            <a:off x="645557" y="1452443"/>
            <a:ext cx="13339286" cy="1108472"/>
          </a:xfrm>
          <a:prstGeom prst="roundRect">
            <a:avLst>
              <a:gd name="adj" fmla="val 6990"/>
            </a:avLst>
          </a:prstGeom>
          <a:solidFill>
            <a:srgbClr val="0D0A2C">
              <a:alpha val="95000"/>
            </a:srgbClr>
          </a:solidFill>
          <a:ln w="22860">
            <a:solidFill>
              <a:srgbClr val="4A2C85"/>
            </a:solidFill>
            <a:prstDash val="solid"/>
          </a:ln>
        </p:spPr>
        <p:txBody>
          <a:bodyPr/>
          <a:lstStyle/>
          <a:p>
            <a:endParaRPr lang="en-US"/>
          </a:p>
        </p:txBody>
      </p:sp>
      <p:sp>
        <p:nvSpPr>
          <p:cNvPr id="4" name="Shape 2"/>
          <p:cNvSpPr/>
          <p:nvPr/>
        </p:nvSpPr>
        <p:spPr>
          <a:xfrm>
            <a:off x="668417" y="1475303"/>
            <a:ext cx="737830" cy="1062752"/>
          </a:xfrm>
          <a:prstGeom prst="roundRect">
            <a:avLst>
              <a:gd name="adj" fmla="val 6783"/>
            </a:avLst>
          </a:prstGeom>
          <a:solidFill>
            <a:srgbClr val="31136C"/>
          </a:solidFill>
          <a:ln/>
        </p:spPr>
        <p:txBody>
          <a:bodyPr/>
          <a:lstStyle/>
          <a:p>
            <a:endParaRPr lang="en-US"/>
          </a:p>
        </p:txBody>
      </p:sp>
      <p:sp>
        <p:nvSpPr>
          <p:cNvPr id="5" name="Text 3"/>
          <p:cNvSpPr/>
          <p:nvPr/>
        </p:nvSpPr>
        <p:spPr>
          <a:xfrm>
            <a:off x="895112" y="1833682"/>
            <a:ext cx="276701" cy="345877"/>
          </a:xfrm>
          <a:prstGeom prst="rect">
            <a:avLst/>
          </a:prstGeom>
          <a:noFill/>
          <a:ln/>
        </p:spPr>
        <p:txBody>
          <a:bodyPr wrap="none" lIns="0" tIns="0" rIns="0" bIns="0" rtlCol="0" anchor="t"/>
          <a:lstStyle/>
          <a:p>
            <a:pPr marL="0" indent="0" algn="l">
              <a:lnSpc>
                <a:spcPts val="2150"/>
              </a:lnSpc>
              <a:buNone/>
            </a:pPr>
            <a:r>
              <a:rPr lang="en-US" sz="2150" dirty="0">
                <a:solidFill>
                  <a:srgbClr val="DCD7E5"/>
                </a:solidFill>
                <a:latin typeface="Montserrat" pitchFamily="34" charset="0"/>
                <a:ea typeface="Montserrat" pitchFamily="34" charset="-122"/>
                <a:cs typeface="Montserrat" pitchFamily="34" charset="-120"/>
              </a:rPr>
              <a:t>1</a:t>
            </a:r>
            <a:endParaRPr lang="en-US" sz="2150" dirty="0"/>
          </a:p>
        </p:txBody>
      </p:sp>
      <p:sp>
        <p:nvSpPr>
          <p:cNvPr id="6" name="Text 4"/>
          <p:cNvSpPr/>
          <p:nvPr/>
        </p:nvSpPr>
        <p:spPr>
          <a:xfrm>
            <a:off x="1590675" y="1659731"/>
            <a:ext cx="2305883"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Data Quality</a:t>
            </a:r>
            <a:endParaRPr lang="en-US" sz="1800" dirty="0"/>
          </a:p>
        </p:txBody>
      </p:sp>
      <p:sp>
        <p:nvSpPr>
          <p:cNvPr id="7" name="Text 5"/>
          <p:cNvSpPr/>
          <p:nvPr/>
        </p:nvSpPr>
        <p:spPr>
          <a:xfrm>
            <a:off x="1590675" y="2058591"/>
            <a:ext cx="12371308" cy="295037"/>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Ensuring the accuracy, completeness, and consistency of data across all systems.</a:t>
            </a:r>
            <a:endParaRPr lang="en-US" sz="1450" dirty="0"/>
          </a:p>
        </p:txBody>
      </p:sp>
      <p:sp>
        <p:nvSpPr>
          <p:cNvPr id="8" name="Shape 6"/>
          <p:cNvSpPr/>
          <p:nvPr/>
        </p:nvSpPr>
        <p:spPr>
          <a:xfrm>
            <a:off x="645557" y="2745343"/>
            <a:ext cx="13339286" cy="1108472"/>
          </a:xfrm>
          <a:prstGeom prst="roundRect">
            <a:avLst>
              <a:gd name="adj" fmla="val 6990"/>
            </a:avLst>
          </a:prstGeom>
          <a:solidFill>
            <a:srgbClr val="0D0A2C">
              <a:alpha val="95000"/>
            </a:srgbClr>
          </a:solidFill>
          <a:ln w="22860">
            <a:solidFill>
              <a:srgbClr val="4A2C85"/>
            </a:solidFill>
            <a:prstDash val="solid"/>
          </a:ln>
        </p:spPr>
        <p:txBody>
          <a:bodyPr/>
          <a:lstStyle/>
          <a:p>
            <a:endParaRPr lang="en-US"/>
          </a:p>
        </p:txBody>
      </p:sp>
      <p:sp>
        <p:nvSpPr>
          <p:cNvPr id="9" name="Shape 7"/>
          <p:cNvSpPr/>
          <p:nvPr/>
        </p:nvSpPr>
        <p:spPr>
          <a:xfrm>
            <a:off x="668417" y="2768203"/>
            <a:ext cx="737830" cy="1062752"/>
          </a:xfrm>
          <a:prstGeom prst="roundRect">
            <a:avLst>
              <a:gd name="adj" fmla="val 6783"/>
            </a:avLst>
          </a:prstGeom>
          <a:solidFill>
            <a:srgbClr val="31136C"/>
          </a:solidFill>
          <a:ln/>
        </p:spPr>
        <p:txBody>
          <a:bodyPr/>
          <a:lstStyle/>
          <a:p>
            <a:endParaRPr lang="en-US"/>
          </a:p>
        </p:txBody>
      </p:sp>
      <p:sp>
        <p:nvSpPr>
          <p:cNvPr id="10" name="Text 8"/>
          <p:cNvSpPr/>
          <p:nvPr/>
        </p:nvSpPr>
        <p:spPr>
          <a:xfrm>
            <a:off x="895112" y="3126581"/>
            <a:ext cx="276701" cy="345877"/>
          </a:xfrm>
          <a:prstGeom prst="rect">
            <a:avLst/>
          </a:prstGeom>
          <a:noFill/>
          <a:ln/>
        </p:spPr>
        <p:txBody>
          <a:bodyPr wrap="none" lIns="0" tIns="0" rIns="0" bIns="0" rtlCol="0" anchor="t"/>
          <a:lstStyle/>
          <a:p>
            <a:pPr marL="0" indent="0" algn="l">
              <a:lnSpc>
                <a:spcPts val="2150"/>
              </a:lnSpc>
              <a:buNone/>
            </a:pPr>
            <a:r>
              <a:rPr lang="en-US" sz="2150" dirty="0">
                <a:solidFill>
                  <a:srgbClr val="DCD7E5"/>
                </a:solidFill>
                <a:latin typeface="Montserrat" pitchFamily="34" charset="0"/>
                <a:ea typeface="Montserrat" pitchFamily="34" charset="-122"/>
                <a:cs typeface="Montserrat" pitchFamily="34" charset="-120"/>
              </a:rPr>
              <a:t>2</a:t>
            </a:r>
            <a:endParaRPr lang="en-US" sz="2150" dirty="0"/>
          </a:p>
        </p:txBody>
      </p:sp>
      <p:sp>
        <p:nvSpPr>
          <p:cNvPr id="11" name="Text 9"/>
          <p:cNvSpPr/>
          <p:nvPr/>
        </p:nvSpPr>
        <p:spPr>
          <a:xfrm>
            <a:off x="1590675" y="2952631"/>
            <a:ext cx="2305883"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Data Stewardship</a:t>
            </a:r>
            <a:endParaRPr lang="en-US" sz="1800" dirty="0"/>
          </a:p>
        </p:txBody>
      </p:sp>
      <p:sp>
        <p:nvSpPr>
          <p:cNvPr id="12" name="Text 10"/>
          <p:cNvSpPr/>
          <p:nvPr/>
        </p:nvSpPr>
        <p:spPr>
          <a:xfrm>
            <a:off x="1590675" y="3351490"/>
            <a:ext cx="12371308" cy="295037"/>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Designating individuals or teams accountable for the proper management and oversight of specific data assets.</a:t>
            </a:r>
            <a:endParaRPr lang="en-US" sz="1450" dirty="0"/>
          </a:p>
        </p:txBody>
      </p:sp>
      <p:sp>
        <p:nvSpPr>
          <p:cNvPr id="13" name="Shape 11"/>
          <p:cNvSpPr/>
          <p:nvPr/>
        </p:nvSpPr>
        <p:spPr>
          <a:xfrm>
            <a:off x="645557" y="4038243"/>
            <a:ext cx="13339286" cy="1108472"/>
          </a:xfrm>
          <a:prstGeom prst="roundRect">
            <a:avLst>
              <a:gd name="adj" fmla="val 6990"/>
            </a:avLst>
          </a:prstGeom>
          <a:solidFill>
            <a:srgbClr val="0D0A2C">
              <a:alpha val="95000"/>
            </a:srgbClr>
          </a:solidFill>
          <a:ln w="22860">
            <a:solidFill>
              <a:srgbClr val="4A2C85"/>
            </a:solidFill>
            <a:prstDash val="solid"/>
          </a:ln>
        </p:spPr>
        <p:txBody>
          <a:bodyPr/>
          <a:lstStyle/>
          <a:p>
            <a:endParaRPr lang="en-US"/>
          </a:p>
        </p:txBody>
      </p:sp>
      <p:sp>
        <p:nvSpPr>
          <p:cNvPr id="14" name="Shape 12"/>
          <p:cNvSpPr/>
          <p:nvPr/>
        </p:nvSpPr>
        <p:spPr>
          <a:xfrm>
            <a:off x="668417" y="4061103"/>
            <a:ext cx="737830" cy="1062752"/>
          </a:xfrm>
          <a:prstGeom prst="roundRect">
            <a:avLst>
              <a:gd name="adj" fmla="val 6783"/>
            </a:avLst>
          </a:prstGeom>
          <a:solidFill>
            <a:srgbClr val="31136C"/>
          </a:solidFill>
          <a:ln/>
        </p:spPr>
        <p:txBody>
          <a:bodyPr/>
          <a:lstStyle/>
          <a:p>
            <a:endParaRPr lang="en-US"/>
          </a:p>
        </p:txBody>
      </p:sp>
      <p:sp>
        <p:nvSpPr>
          <p:cNvPr id="15" name="Text 13"/>
          <p:cNvSpPr/>
          <p:nvPr/>
        </p:nvSpPr>
        <p:spPr>
          <a:xfrm>
            <a:off x="895112" y="4419481"/>
            <a:ext cx="276701" cy="345877"/>
          </a:xfrm>
          <a:prstGeom prst="rect">
            <a:avLst/>
          </a:prstGeom>
          <a:noFill/>
          <a:ln/>
        </p:spPr>
        <p:txBody>
          <a:bodyPr wrap="none" lIns="0" tIns="0" rIns="0" bIns="0" rtlCol="0" anchor="t"/>
          <a:lstStyle/>
          <a:p>
            <a:pPr marL="0" indent="0" algn="l">
              <a:lnSpc>
                <a:spcPts val="2150"/>
              </a:lnSpc>
              <a:buNone/>
            </a:pPr>
            <a:r>
              <a:rPr lang="en-US" sz="2150" dirty="0">
                <a:solidFill>
                  <a:srgbClr val="DCD7E5"/>
                </a:solidFill>
                <a:latin typeface="Montserrat" pitchFamily="34" charset="0"/>
                <a:ea typeface="Montserrat" pitchFamily="34" charset="-122"/>
                <a:cs typeface="Montserrat" pitchFamily="34" charset="-120"/>
              </a:rPr>
              <a:t>3</a:t>
            </a:r>
            <a:endParaRPr lang="en-US" sz="2150" dirty="0"/>
          </a:p>
        </p:txBody>
      </p:sp>
      <p:sp>
        <p:nvSpPr>
          <p:cNvPr id="16" name="Text 14"/>
          <p:cNvSpPr/>
          <p:nvPr/>
        </p:nvSpPr>
        <p:spPr>
          <a:xfrm>
            <a:off x="1590675" y="4245531"/>
            <a:ext cx="2932509"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Data Policies &amp; Standards</a:t>
            </a:r>
            <a:endParaRPr lang="en-US" sz="1800" dirty="0"/>
          </a:p>
        </p:txBody>
      </p:sp>
      <p:sp>
        <p:nvSpPr>
          <p:cNvPr id="17" name="Text 15"/>
          <p:cNvSpPr/>
          <p:nvPr/>
        </p:nvSpPr>
        <p:spPr>
          <a:xfrm>
            <a:off x="1590675" y="4644390"/>
            <a:ext cx="12371308" cy="295037"/>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Establishing clear rules and guidelines governing data access, usage, and protection throughout the organisation.</a:t>
            </a:r>
            <a:endParaRPr lang="en-US" sz="1450" dirty="0"/>
          </a:p>
        </p:txBody>
      </p:sp>
      <p:sp>
        <p:nvSpPr>
          <p:cNvPr id="18" name="Shape 16"/>
          <p:cNvSpPr/>
          <p:nvPr/>
        </p:nvSpPr>
        <p:spPr>
          <a:xfrm>
            <a:off x="645557" y="5331143"/>
            <a:ext cx="13339286" cy="1108472"/>
          </a:xfrm>
          <a:prstGeom prst="roundRect">
            <a:avLst>
              <a:gd name="adj" fmla="val 6990"/>
            </a:avLst>
          </a:prstGeom>
          <a:solidFill>
            <a:srgbClr val="0D0A2C">
              <a:alpha val="95000"/>
            </a:srgbClr>
          </a:solidFill>
          <a:ln w="22860">
            <a:solidFill>
              <a:srgbClr val="4A2C85"/>
            </a:solidFill>
            <a:prstDash val="solid"/>
          </a:ln>
        </p:spPr>
        <p:txBody>
          <a:bodyPr/>
          <a:lstStyle/>
          <a:p>
            <a:endParaRPr lang="en-US"/>
          </a:p>
        </p:txBody>
      </p:sp>
      <p:sp>
        <p:nvSpPr>
          <p:cNvPr id="19" name="Shape 17"/>
          <p:cNvSpPr/>
          <p:nvPr/>
        </p:nvSpPr>
        <p:spPr>
          <a:xfrm>
            <a:off x="668417" y="5354002"/>
            <a:ext cx="737830" cy="1062752"/>
          </a:xfrm>
          <a:prstGeom prst="roundRect">
            <a:avLst>
              <a:gd name="adj" fmla="val 6783"/>
            </a:avLst>
          </a:prstGeom>
          <a:solidFill>
            <a:srgbClr val="31136C"/>
          </a:solidFill>
          <a:ln/>
        </p:spPr>
        <p:txBody>
          <a:bodyPr/>
          <a:lstStyle/>
          <a:p>
            <a:endParaRPr lang="en-US"/>
          </a:p>
        </p:txBody>
      </p:sp>
      <p:sp>
        <p:nvSpPr>
          <p:cNvPr id="20" name="Text 18"/>
          <p:cNvSpPr/>
          <p:nvPr/>
        </p:nvSpPr>
        <p:spPr>
          <a:xfrm>
            <a:off x="895112" y="5712381"/>
            <a:ext cx="276701" cy="345877"/>
          </a:xfrm>
          <a:prstGeom prst="rect">
            <a:avLst/>
          </a:prstGeom>
          <a:noFill/>
          <a:ln/>
        </p:spPr>
        <p:txBody>
          <a:bodyPr wrap="none" lIns="0" tIns="0" rIns="0" bIns="0" rtlCol="0" anchor="t"/>
          <a:lstStyle/>
          <a:p>
            <a:pPr marL="0" indent="0" algn="l">
              <a:lnSpc>
                <a:spcPts val="2150"/>
              </a:lnSpc>
              <a:buNone/>
            </a:pPr>
            <a:r>
              <a:rPr lang="en-US" sz="2150" dirty="0">
                <a:solidFill>
                  <a:srgbClr val="DCD7E5"/>
                </a:solidFill>
                <a:latin typeface="Montserrat" pitchFamily="34" charset="0"/>
                <a:ea typeface="Montserrat" pitchFamily="34" charset="-122"/>
                <a:cs typeface="Montserrat" pitchFamily="34" charset="-120"/>
              </a:rPr>
              <a:t>4</a:t>
            </a:r>
            <a:endParaRPr lang="en-US" sz="2150" dirty="0"/>
          </a:p>
        </p:txBody>
      </p:sp>
      <p:sp>
        <p:nvSpPr>
          <p:cNvPr id="21" name="Text 19"/>
          <p:cNvSpPr/>
          <p:nvPr/>
        </p:nvSpPr>
        <p:spPr>
          <a:xfrm>
            <a:off x="1590675" y="5538430"/>
            <a:ext cx="2305883"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Data Security</a:t>
            </a:r>
            <a:endParaRPr lang="en-US" sz="1800" dirty="0"/>
          </a:p>
        </p:txBody>
      </p:sp>
      <p:sp>
        <p:nvSpPr>
          <p:cNvPr id="22" name="Text 20"/>
          <p:cNvSpPr/>
          <p:nvPr/>
        </p:nvSpPr>
        <p:spPr>
          <a:xfrm>
            <a:off x="1590675" y="5937290"/>
            <a:ext cx="12371308" cy="295037"/>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Applying strong security measures and controls to protect data from unauthorised access, disclosure, alteration, or destruction.</a:t>
            </a:r>
            <a:endParaRPr lang="en-US" sz="1450" dirty="0"/>
          </a:p>
        </p:txBody>
      </p:sp>
      <p:sp>
        <p:nvSpPr>
          <p:cNvPr id="23" name="Shape 21"/>
          <p:cNvSpPr/>
          <p:nvPr/>
        </p:nvSpPr>
        <p:spPr>
          <a:xfrm>
            <a:off x="645557" y="6624042"/>
            <a:ext cx="13316426" cy="1062751"/>
          </a:xfrm>
          <a:prstGeom prst="roundRect">
            <a:avLst>
              <a:gd name="adj" fmla="val 6990"/>
            </a:avLst>
          </a:prstGeom>
          <a:solidFill>
            <a:srgbClr val="0D0A2C">
              <a:alpha val="95000"/>
            </a:srgbClr>
          </a:solidFill>
          <a:ln w="22860">
            <a:solidFill>
              <a:srgbClr val="4A2C85"/>
            </a:solidFill>
            <a:prstDash val="solid"/>
          </a:ln>
        </p:spPr>
        <p:txBody>
          <a:bodyPr/>
          <a:lstStyle/>
          <a:p>
            <a:endParaRPr lang="en-US"/>
          </a:p>
        </p:txBody>
      </p:sp>
      <p:sp>
        <p:nvSpPr>
          <p:cNvPr id="24" name="Shape 22"/>
          <p:cNvSpPr/>
          <p:nvPr/>
        </p:nvSpPr>
        <p:spPr>
          <a:xfrm>
            <a:off x="668417" y="6646902"/>
            <a:ext cx="737830" cy="1062752"/>
          </a:xfrm>
          <a:prstGeom prst="roundRect">
            <a:avLst>
              <a:gd name="adj" fmla="val 6783"/>
            </a:avLst>
          </a:prstGeom>
          <a:solidFill>
            <a:srgbClr val="31136C"/>
          </a:solidFill>
          <a:ln/>
        </p:spPr>
        <p:txBody>
          <a:bodyPr/>
          <a:lstStyle/>
          <a:p>
            <a:endParaRPr lang="en-US"/>
          </a:p>
        </p:txBody>
      </p:sp>
      <p:sp>
        <p:nvSpPr>
          <p:cNvPr id="25" name="Text 23"/>
          <p:cNvSpPr/>
          <p:nvPr/>
        </p:nvSpPr>
        <p:spPr>
          <a:xfrm>
            <a:off x="895112" y="7005280"/>
            <a:ext cx="276701" cy="345877"/>
          </a:xfrm>
          <a:prstGeom prst="rect">
            <a:avLst/>
          </a:prstGeom>
          <a:noFill/>
          <a:ln/>
        </p:spPr>
        <p:txBody>
          <a:bodyPr wrap="none" lIns="0" tIns="0" rIns="0" bIns="0" rtlCol="0" anchor="t"/>
          <a:lstStyle/>
          <a:p>
            <a:pPr marL="0" indent="0" algn="l">
              <a:lnSpc>
                <a:spcPts val="2150"/>
              </a:lnSpc>
              <a:buNone/>
            </a:pPr>
            <a:r>
              <a:rPr lang="en-US" sz="2150" dirty="0">
                <a:solidFill>
                  <a:srgbClr val="DCD7E5"/>
                </a:solidFill>
                <a:latin typeface="Montserrat" pitchFamily="34" charset="0"/>
                <a:ea typeface="Montserrat" pitchFamily="34" charset="-122"/>
                <a:cs typeface="Montserrat" pitchFamily="34" charset="-120"/>
              </a:rPr>
              <a:t>5</a:t>
            </a:r>
            <a:endParaRPr lang="en-US" sz="2150" dirty="0"/>
          </a:p>
        </p:txBody>
      </p:sp>
      <p:sp>
        <p:nvSpPr>
          <p:cNvPr id="26" name="Text 24"/>
          <p:cNvSpPr/>
          <p:nvPr/>
        </p:nvSpPr>
        <p:spPr>
          <a:xfrm>
            <a:off x="1590675" y="6831330"/>
            <a:ext cx="3243024" cy="288250"/>
          </a:xfrm>
          <a:prstGeom prst="rect">
            <a:avLst/>
          </a:prstGeom>
          <a:noFill/>
          <a:ln/>
        </p:spPr>
        <p:txBody>
          <a:bodyPr wrap="none" lIns="0" tIns="0" rIns="0" bIns="0" rtlCol="0" anchor="t"/>
          <a:lstStyle/>
          <a:p>
            <a:pPr marL="0" indent="0" algn="l">
              <a:lnSpc>
                <a:spcPts val="2250"/>
              </a:lnSpc>
              <a:buNone/>
            </a:pPr>
            <a:r>
              <a:rPr lang="en-US" sz="1800" dirty="0">
                <a:solidFill>
                  <a:srgbClr val="DCD7E5"/>
                </a:solidFill>
                <a:latin typeface="Montserrat" pitchFamily="34" charset="0"/>
                <a:ea typeface="Montserrat" pitchFamily="34" charset="-122"/>
                <a:cs typeface="Montserrat" pitchFamily="34" charset="-120"/>
              </a:rPr>
              <a:t>Data Lifecycle Management</a:t>
            </a:r>
            <a:endParaRPr lang="en-US" sz="1800" dirty="0"/>
          </a:p>
        </p:txBody>
      </p:sp>
      <p:sp>
        <p:nvSpPr>
          <p:cNvPr id="27" name="Text 25"/>
          <p:cNvSpPr/>
          <p:nvPr/>
        </p:nvSpPr>
        <p:spPr>
          <a:xfrm>
            <a:off x="1590675" y="7230189"/>
            <a:ext cx="12371308" cy="295037"/>
          </a:xfrm>
          <a:prstGeom prst="rect">
            <a:avLst/>
          </a:prstGeom>
          <a:noFill/>
          <a:ln/>
        </p:spPr>
        <p:txBody>
          <a:bodyPr wrap="none" lIns="0" tIns="0" rIns="0" bIns="0" rtlCol="0" anchor="t"/>
          <a:lstStyle/>
          <a:p>
            <a:pPr marL="0" indent="0" algn="l">
              <a:lnSpc>
                <a:spcPts val="2300"/>
              </a:lnSpc>
              <a:buNone/>
            </a:pPr>
            <a:r>
              <a:rPr lang="en-US" sz="1450" dirty="0">
                <a:solidFill>
                  <a:srgbClr val="DCD7E5"/>
                </a:solidFill>
                <a:latin typeface="Heebo Light" pitchFamily="34" charset="0"/>
                <a:ea typeface="Heebo Light" pitchFamily="34" charset="-122"/>
                <a:cs typeface="Heebo Light" pitchFamily="34" charset="-120"/>
              </a:rPr>
              <a:t>Managing data from its creation to its eventual archiving or deletion, ensuring compliance and efficiency at every stage.</a:t>
            </a:r>
            <a:endParaRPr lang="en-US" sz="1450" dirty="0"/>
          </a:p>
        </p:txBody>
      </p:sp>
      <p:pic>
        <p:nvPicPr>
          <p:cNvPr id="29" name="Picture 28">
            <a:extLst>
              <a:ext uri="{FF2B5EF4-FFF2-40B4-BE49-F238E27FC236}">
                <a16:creationId xmlns:a16="http://schemas.microsoft.com/office/drawing/2014/main" id="{EC009B1B-87F4-BDBC-4E5F-FC8FE68596EE}"/>
              </a:ext>
            </a:extLst>
          </p:cNvPr>
          <p:cNvPicPr>
            <a:picLocks noChangeAspect="1"/>
          </p:cNvPicPr>
          <p:nvPr/>
        </p:nvPicPr>
        <p:blipFill>
          <a:blip r:embed="rId3"/>
          <a:stretch>
            <a:fillRect/>
          </a:stretch>
        </p:blipFill>
        <p:spPr>
          <a:xfrm>
            <a:off x="12146065" y="7709654"/>
            <a:ext cx="2484335" cy="4877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328857"/>
            <a:ext cx="1105376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Goal &amp; Importance of Data Governance</a:t>
            </a:r>
            <a:endParaRPr lang="en-US" sz="4450" dirty="0"/>
          </a:p>
        </p:txBody>
      </p:sp>
      <p:sp>
        <p:nvSpPr>
          <p:cNvPr id="3" name="Text 1"/>
          <p:cNvSpPr/>
          <p:nvPr/>
        </p:nvSpPr>
        <p:spPr>
          <a:xfrm>
            <a:off x="793790" y="2581870"/>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primary goal of data governance is to maintain </a:t>
            </a:r>
            <a:r>
              <a:rPr lang="en-US" sz="1750" b="1" dirty="0">
                <a:solidFill>
                  <a:srgbClr val="DCD7E5"/>
                </a:solidFill>
                <a:latin typeface="Heebo Light" pitchFamily="34" charset="0"/>
                <a:ea typeface="Heebo Light" pitchFamily="34" charset="-122"/>
                <a:cs typeface="Heebo Light" pitchFamily="34" charset="-120"/>
              </a:rPr>
              <a:t>safe, high-quality, and easily accessible data</a:t>
            </a:r>
            <a:r>
              <a:rPr lang="en-US" sz="1750" dirty="0">
                <a:solidFill>
                  <a:srgbClr val="DCD7E5"/>
                </a:solidFill>
                <a:latin typeface="Heebo Light" pitchFamily="34" charset="0"/>
                <a:ea typeface="Heebo Light" pitchFamily="34" charset="-122"/>
                <a:cs typeface="Heebo Light" pitchFamily="34" charset="-120"/>
              </a:rPr>
              <a:t> for critical business intelligence initiatives and informed decision-making.</a:t>
            </a:r>
            <a:endParaRPr lang="en-US" sz="1750" dirty="0"/>
          </a:p>
        </p:txBody>
      </p:sp>
      <p:sp>
        <p:nvSpPr>
          <p:cNvPr id="4" name="Text 2"/>
          <p:cNvSpPr/>
          <p:nvPr/>
        </p:nvSpPr>
        <p:spPr>
          <a:xfrm>
            <a:off x="793790" y="3874651"/>
            <a:ext cx="6244709"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It acts like an </a:t>
            </a:r>
            <a:r>
              <a:rPr lang="en-US" sz="1750" dirty="0">
                <a:solidFill>
                  <a:srgbClr val="481C9E"/>
                </a:solidFill>
                <a:latin typeface="Heebo Light" pitchFamily="34" charset="0"/>
                <a:ea typeface="Heebo Light" pitchFamily="34" charset="-122"/>
                <a:cs typeface="Heebo Light" pitchFamily="34" charset="-120"/>
              </a:rPr>
              <a:t>air traffic control hub</a:t>
            </a:r>
            <a:r>
              <a:rPr lang="en-US" sz="1750" dirty="0">
                <a:solidFill>
                  <a:srgbClr val="DCD7E5"/>
                </a:solidFill>
                <a:latin typeface="Heebo Light" pitchFamily="34" charset="0"/>
                <a:ea typeface="Heebo Light" pitchFamily="34" charset="-122"/>
                <a:cs typeface="Heebo Light" pitchFamily="34" charset="-120"/>
              </a:rPr>
              <a:t>, ensuring that verified data flows through secured pipelines to trusted endpoints and authorized users. This minimizes data inconsistencies, reduces compliance risks, and fosters a data-driven culture.</a:t>
            </a:r>
            <a:endParaRPr lang="en-US" sz="1750" dirty="0"/>
          </a:p>
        </p:txBody>
      </p:sp>
      <p:pic>
        <p:nvPicPr>
          <p:cNvPr id="5" name="Image 0" descr="preencoded.png"/>
          <p:cNvPicPr>
            <a:picLocks noChangeAspect="1"/>
          </p:cNvPicPr>
          <p:nvPr/>
        </p:nvPicPr>
        <p:blipFill>
          <a:blip r:embed="rId3"/>
          <a:stretch>
            <a:fillRect/>
          </a:stretch>
        </p:blipFill>
        <p:spPr>
          <a:xfrm>
            <a:off x="7599521" y="2632948"/>
            <a:ext cx="6244709" cy="4012644"/>
          </a:xfrm>
          <a:prstGeom prst="rect">
            <a:avLst/>
          </a:prstGeom>
        </p:spPr>
      </p:pic>
      <p:pic>
        <p:nvPicPr>
          <p:cNvPr id="6" name="Picture 5">
            <a:extLst>
              <a:ext uri="{FF2B5EF4-FFF2-40B4-BE49-F238E27FC236}">
                <a16:creationId xmlns:a16="http://schemas.microsoft.com/office/drawing/2014/main" id="{9BBB5529-0D35-CE68-2FCF-69916B5D8A95}"/>
              </a:ext>
            </a:extLst>
          </p:cNvPr>
          <p:cNvPicPr>
            <a:picLocks noChangeAspect="1"/>
          </p:cNvPicPr>
          <p:nvPr/>
        </p:nvPicPr>
        <p:blipFill>
          <a:blip r:embed="rId4"/>
          <a:stretch>
            <a:fillRect/>
          </a:stretch>
        </p:blipFill>
        <p:spPr>
          <a:xfrm>
            <a:off x="12671890" y="7680912"/>
            <a:ext cx="1958510" cy="5486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07375"/>
            <a:ext cx="11296412"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 Governance vs. Data Management</a:t>
            </a:r>
            <a:endParaRPr lang="en-US" sz="4450" dirty="0"/>
          </a:p>
        </p:txBody>
      </p:sp>
      <p:sp>
        <p:nvSpPr>
          <p:cNvPr id="3" name="Text 1"/>
          <p:cNvSpPr/>
          <p:nvPr/>
        </p:nvSpPr>
        <p:spPr>
          <a:xfrm>
            <a:off x="793790" y="206978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While often used interchangeably, data governance and data management play distinct yet complementary roles in a healthy data ecosystem.</a:t>
            </a:r>
            <a:endParaRPr lang="en-US" sz="1750" dirty="0"/>
          </a:p>
        </p:txBody>
      </p:sp>
      <p:sp>
        <p:nvSpPr>
          <p:cNvPr id="4" name="Shape 2"/>
          <p:cNvSpPr/>
          <p:nvPr/>
        </p:nvSpPr>
        <p:spPr>
          <a:xfrm>
            <a:off x="793790" y="3050738"/>
            <a:ext cx="13042821" cy="4271486"/>
          </a:xfrm>
          <a:prstGeom prst="roundRect">
            <a:avLst>
              <a:gd name="adj" fmla="val 2230"/>
            </a:avLst>
          </a:prstGeom>
          <a:noFill/>
          <a:ln w="7620">
            <a:solidFill>
              <a:srgbClr val="FFFFFF">
                <a:alpha val="24000"/>
              </a:srgbClr>
            </a:solidFill>
            <a:prstDash val="solid"/>
          </a:ln>
        </p:spPr>
        <p:txBody>
          <a:bodyPr/>
          <a:lstStyle/>
          <a:p>
            <a:endParaRPr lang="en-US"/>
          </a:p>
        </p:txBody>
      </p:sp>
      <p:sp>
        <p:nvSpPr>
          <p:cNvPr id="5" name="Shape 3"/>
          <p:cNvSpPr/>
          <p:nvPr/>
        </p:nvSpPr>
        <p:spPr>
          <a:xfrm>
            <a:off x="801410" y="3058358"/>
            <a:ext cx="13027581" cy="641747"/>
          </a:xfrm>
          <a:prstGeom prst="rect">
            <a:avLst/>
          </a:prstGeom>
          <a:solidFill>
            <a:srgbClr val="FFFFFF">
              <a:alpha val="4000"/>
            </a:srgbClr>
          </a:solidFill>
          <a:ln/>
        </p:spPr>
        <p:txBody>
          <a:bodyPr/>
          <a:lstStyle/>
          <a:p>
            <a:endParaRPr lang="en-US"/>
          </a:p>
        </p:txBody>
      </p:sp>
      <p:sp>
        <p:nvSpPr>
          <p:cNvPr id="6" name="Text 4"/>
          <p:cNvSpPr/>
          <p:nvPr/>
        </p:nvSpPr>
        <p:spPr>
          <a:xfrm>
            <a:off x="2638782" y="32020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2F0F4"/>
                </a:solidFill>
                <a:latin typeface="Montserrat" pitchFamily="34" charset="0"/>
                <a:ea typeface="Montserrat" pitchFamily="34" charset="-122"/>
                <a:cs typeface="Montserrat" pitchFamily="34" charset="-120"/>
              </a:rPr>
              <a:t>Data Governance</a:t>
            </a:r>
            <a:endParaRPr lang="en-US" sz="2200" dirty="0"/>
          </a:p>
        </p:txBody>
      </p:sp>
      <p:sp>
        <p:nvSpPr>
          <p:cNvPr id="7" name="Text 5"/>
          <p:cNvSpPr/>
          <p:nvPr/>
        </p:nvSpPr>
        <p:spPr>
          <a:xfrm>
            <a:off x="9156383" y="320206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F2F0F4"/>
                </a:solidFill>
                <a:latin typeface="Montserrat" pitchFamily="34" charset="0"/>
                <a:ea typeface="Montserrat" pitchFamily="34" charset="-122"/>
                <a:cs typeface="Montserrat" pitchFamily="34" charset="-120"/>
              </a:rPr>
              <a:t>Data Management</a:t>
            </a:r>
            <a:endParaRPr lang="en-US" sz="2200" dirty="0"/>
          </a:p>
        </p:txBody>
      </p:sp>
      <p:sp>
        <p:nvSpPr>
          <p:cNvPr id="8" name="Shape 6"/>
          <p:cNvSpPr/>
          <p:nvPr/>
        </p:nvSpPr>
        <p:spPr>
          <a:xfrm>
            <a:off x="801410" y="3700105"/>
            <a:ext cx="13027581" cy="650319"/>
          </a:xfrm>
          <a:prstGeom prst="rect">
            <a:avLst/>
          </a:prstGeom>
          <a:solidFill>
            <a:srgbClr val="000000">
              <a:alpha val="4000"/>
            </a:srgbClr>
          </a:solidFill>
          <a:ln/>
        </p:spPr>
        <p:txBody>
          <a:bodyPr/>
          <a:lstStyle/>
          <a:p>
            <a:endParaRPr lang="en-US"/>
          </a:p>
        </p:txBody>
      </p:sp>
      <p:sp>
        <p:nvSpPr>
          <p:cNvPr id="9" name="Text 7"/>
          <p:cNvSpPr/>
          <p:nvPr/>
        </p:nvSpPr>
        <p:spPr>
          <a:xfrm>
            <a:off x="1028224" y="384381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Defines the </a:t>
            </a:r>
            <a:r>
              <a:rPr lang="en-US" sz="1750" b="1" dirty="0">
                <a:solidFill>
                  <a:srgbClr val="DCD7E5"/>
                </a:solidFill>
                <a:latin typeface="Heebo Light" pitchFamily="34" charset="0"/>
                <a:ea typeface="Heebo Light" pitchFamily="34" charset="-122"/>
                <a:cs typeface="Heebo Light" pitchFamily="34" charset="-120"/>
              </a:rPr>
              <a:t>rules, policies, and standards</a:t>
            </a:r>
            <a:r>
              <a:rPr lang="en-US" sz="1750" dirty="0">
                <a:solidFill>
                  <a:srgbClr val="DCD7E5"/>
                </a:solidFill>
                <a:latin typeface="Heebo Light" pitchFamily="34" charset="0"/>
                <a:ea typeface="Heebo Light" pitchFamily="34" charset="-122"/>
                <a:cs typeface="Heebo Light" pitchFamily="34" charset="-120"/>
              </a:rPr>
              <a:t> for data</a:t>
            </a:r>
            <a:endParaRPr lang="en-US" sz="1750" dirty="0"/>
          </a:p>
        </p:txBody>
      </p:sp>
      <p:sp>
        <p:nvSpPr>
          <p:cNvPr id="10" name="Text 8"/>
          <p:cNvSpPr/>
          <p:nvPr/>
        </p:nvSpPr>
        <p:spPr>
          <a:xfrm>
            <a:off x="7545824" y="384381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Executes the </a:t>
            </a:r>
            <a:r>
              <a:rPr lang="en-US" sz="1750" b="1" dirty="0">
                <a:solidFill>
                  <a:srgbClr val="DCD7E5"/>
                </a:solidFill>
                <a:latin typeface="Heebo Light" pitchFamily="34" charset="0"/>
                <a:ea typeface="Heebo Light" pitchFamily="34" charset="-122"/>
                <a:cs typeface="Heebo Light" pitchFamily="34" charset="-120"/>
              </a:rPr>
              <a:t>day-to-day activities</a:t>
            </a:r>
            <a:r>
              <a:rPr lang="en-US" sz="1750" dirty="0">
                <a:solidFill>
                  <a:srgbClr val="DCD7E5"/>
                </a:solidFill>
                <a:latin typeface="Heebo Light" pitchFamily="34" charset="0"/>
                <a:ea typeface="Heebo Light" pitchFamily="34" charset="-122"/>
                <a:cs typeface="Heebo Light" pitchFamily="34" charset="-120"/>
              </a:rPr>
              <a:t> to handle data</a:t>
            </a:r>
            <a:endParaRPr lang="en-US" sz="1750" dirty="0"/>
          </a:p>
        </p:txBody>
      </p:sp>
      <p:sp>
        <p:nvSpPr>
          <p:cNvPr id="11" name="Shape 9"/>
          <p:cNvSpPr/>
          <p:nvPr/>
        </p:nvSpPr>
        <p:spPr>
          <a:xfrm>
            <a:off x="801410" y="4350425"/>
            <a:ext cx="13027581" cy="1013222"/>
          </a:xfrm>
          <a:prstGeom prst="rect">
            <a:avLst/>
          </a:prstGeom>
          <a:solidFill>
            <a:srgbClr val="FFFFFF">
              <a:alpha val="4000"/>
            </a:srgbClr>
          </a:solidFill>
          <a:ln/>
        </p:spPr>
        <p:txBody>
          <a:bodyPr/>
          <a:lstStyle/>
          <a:p>
            <a:endParaRPr lang="en-US"/>
          </a:p>
        </p:txBody>
      </p:sp>
      <p:sp>
        <p:nvSpPr>
          <p:cNvPr id="12" name="Text 10"/>
          <p:cNvSpPr/>
          <p:nvPr/>
        </p:nvSpPr>
        <p:spPr>
          <a:xfrm>
            <a:off x="1028224" y="4494133"/>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Focuses on </a:t>
            </a:r>
            <a:r>
              <a:rPr lang="en-US" sz="1750" b="1" dirty="0">
                <a:solidFill>
                  <a:srgbClr val="DCD7E5"/>
                </a:solidFill>
                <a:latin typeface="Heebo Light" pitchFamily="34" charset="0"/>
                <a:ea typeface="Heebo Light" pitchFamily="34" charset="-122"/>
                <a:cs typeface="Heebo Light" pitchFamily="34" charset="-120"/>
              </a:rPr>
              <a:t>decision-making, accountability, and compliance</a:t>
            </a:r>
            <a:endParaRPr lang="en-US" sz="1750" dirty="0"/>
          </a:p>
        </p:txBody>
      </p:sp>
      <p:sp>
        <p:nvSpPr>
          <p:cNvPr id="13" name="Text 11"/>
          <p:cNvSpPr/>
          <p:nvPr/>
        </p:nvSpPr>
        <p:spPr>
          <a:xfrm>
            <a:off x="7545824" y="4494133"/>
            <a:ext cx="6056352"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Focuses on </a:t>
            </a:r>
            <a:r>
              <a:rPr lang="en-US" sz="1750" b="1" dirty="0">
                <a:solidFill>
                  <a:srgbClr val="DCD7E5"/>
                </a:solidFill>
                <a:latin typeface="Heebo Light" pitchFamily="34" charset="0"/>
                <a:ea typeface="Heebo Light" pitchFamily="34" charset="-122"/>
                <a:cs typeface="Heebo Light" pitchFamily="34" charset="-120"/>
              </a:rPr>
              <a:t>collecting, storing, processing, and delivering</a:t>
            </a:r>
            <a:r>
              <a:rPr lang="en-US" sz="1750" dirty="0">
                <a:solidFill>
                  <a:srgbClr val="DCD7E5"/>
                </a:solidFill>
                <a:latin typeface="Heebo Light" pitchFamily="34" charset="0"/>
                <a:ea typeface="Heebo Light" pitchFamily="34" charset="-122"/>
                <a:cs typeface="Heebo Light" pitchFamily="34" charset="-120"/>
              </a:rPr>
              <a:t> data</a:t>
            </a:r>
            <a:endParaRPr lang="en-US" sz="1750" dirty="0"/>
          </a:p>
        </p:txBody>
      </p:sp>
      <p:sp>
        <p:nvSpPr>
          <p:cNvPr id="14" name="Shape 12"/>
          <p:cNvSpPr/>
          <p:nvPr/>
        </p:nvSpPr>
        <p:spPr>
          <a:xfrm>
            <a:off x="801410" y="5363647"/>
            <a:ext cx="13027581" cy="650319"/>
          </a:xfrm>
          <a:prstGeom prst="rect">
            <a:avLst/>
          </a:prstGeom>
          <a:solidFill>
            <a:srgbClr val="000000">
              <a:alpha val="4000"/>
            </a:srgbClr>
          </a:solidFill>
          <a:ln/>
        </p:spPr>
        <p:txBody>
          <a:bodyPr/>
          <a:lstStyle/>
          <a:p>
            <a:endParaRPr lang="en-US"/>
          </a:p>
        </p:txBody>
      </p:sp>
      <p:sp>
        <p:nvSpPr>
          <p:cNvPr id="15" name="Text 13"/>
          <p:cNvSpPr/>
          <p:nvPr/>
        </p:nvSpPr>
        <p:spPr>
          <a:xfrm>
            <a:off x="1028224" y="5507355"/>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Answers </a:t>
            </a:r>
            <a:r>
              <a:rPr lang="en-US" sz="1750" b="1" dirty="0">
                <a:solidFill>
                  <a:srgbClr val="DCD7E5"/>
                </a:solidFill>
                <a:latin typeface="Heebo Light" pitchFamily="34" charset="0"/>
                <a:ea typeface="Heebo Light" pitchFamily="34" charset="-122"/>
                <a:cs typeface="Heebo Light" pitchFamily="34" charset="-120"/>
              </a:rPr>
              <a:t>"Who can do what with data?"</a:t>
            </a:r>
            <a:endParaRPr lang="en-US" sz="1750" dirty="0"/>
          </a:p>
        </p:txBody>
      </p:sp>
      <p:sp>
        <p:nvSpPr>
          <p:cNvPr id="16" name="Text 14"/>
          <p:cNvSpPr/>
          <p:nvPr/>
        </p:nvSpPr>
        <p:spPr>
          <a:xfrm>
            <a:off x="7545824" y="5507355"/>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Answers </a:t>
            </a:r>
            <a:r>
              <a:rPr lang="en-US" sz="1750" b="1" dirty="0">
                <a:solidFill>
                  <a:srgbClr val="DCD7E5"/>
                </a:solidFill>
                <a:latin typeface="Heebo Light" pitchFamily="34" charset="0"/>
                <a:ea typeface="Heebo Light" pitchFamily="34" charset="-122"/>
                <a:cs typeface="Heebo Light" pitchFamily="34" charset="-120"/>
              </a:rPr>
              <a:t>"How is data stored, moved, and used?"</a:t>
            </a:r>
            <a:endParaRPr lang="en-US" sz="1750" dirty="0"/>
          </a:p>
        </p:txBody>
      </p:sp>
      <p:sp>
        <p:nvSpPr>
          <p:cNvPr id="17" name="Shape 15"/>
          <p:cNvSpPr/>
          <p:nvPr/>
        </p:nvSpPr>
        <p:spPr>
          <a:xfrm>
            <a:off x="801410" y="6013966"/>
            <a:ext cx="13027581" cy="650319"/>
          </a:xfrm>
          <a:prstGeom prst="rect">
            <a:avLst/>
          </a:prstGeom>
          <a:solidFill>
            <a:srgbClr val="FFFFFF">
              <a:alpha val="4000"/>
            </a:srgbClr>
          </a:solidFill>
          <a:ln/>
        </p:spPr>
        <p:txBody>
          <a:bodyPr/>
          <a:lstStyle/>
          <a:p>
            <a:endParaRPr lang="en-US"/>
          </a:p>
        </p:txBody>
      </p:sp>
      <p:sp>
        <p:nvSpPr>
          <p:cNvPr id="18" name="Text 16"/>
          <p:cNvSpPr/>
          <p:nvPr/>
        </p:nvSpPr>
        <p:spPr>
          <a:xfrm>
            <a:off x="1028224" y="615767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Strategic – sets the </a:t>
            </a:r>
            <a:r>
              <a:rPr lang="en-US" sz="1750" b="1" dirty="0">
                <a:solidFill>
                  <a:srgbClr val="DCD7E5"/>
                </a:solidFill>
                <a:latin typeface="Heebo Light" pitchFamily="34" charset="0"/>
                <a:ea typeface="Heebo Light" pitchFamily="34" charset="-122"/>
                <a:cs typeface="Heebo Light" pitchFamily="34" charset="-120"/>
              </a:rPr>
              <a:t>framework</a:t>
            </a:r>
            <a:endParaRPr lang="en-US" sz="1750" dirty="0"/>
          </a:p>
        </p:txBody>
      </p:sp>
      <p:sp>
        <p:nvSpPr>
          <p:cNvPr id="19" name="Text 17"/>
          <p:cNvSpPr/>
          <p:nvPr/>
        </p:nvSpPr>
        <p:spPr>
          <a:xfrm>
            <a:off x="7545824" y="615767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Operational – applies the </a:t>
            </a:r>
            <a:r>
              <a:rPr lang="en-US" sz="1750" b="1" dirty="0">
                <a:solidFill>
                  <a:srgbClr val="DCD7E5"/>
                </a:solidFill>
                <a:latin typeface="Heebo Light" pitchFamily="34" charset="0"/>
                <a:ea typeface="Heebo Light" pitchFamily="34" charset="-122"/>
                <a:cs typeface="Heebo Light" pitchFamily="34" charset="-120"/>
              </a:rPr>
              <a:t>framework</a:t>
            </a:r>
            <a:endParaRPr lang="en-US" sz="1750" dirty="0"/>
          </a:p>
        </p:txBody>
      </p:sp>
      <p:sp>
        <p:nvSpPr>
          <p:cNvPr id="20" name="Shape 18"/>
          <p:cNvSpPr/>
          <p:nvPr/>
        </p:nvSpPr>
        <p:spPr>
          <a:xfrm>
            <a:off x="801410" y="6664285"/>
            <a:ext cx="13027581" cy="650319"/>
          </a:xfrm>
          <a:prstGeom prst="rect">
            <a:avLst/>
          </a:prstGeom>
          <a:solidFill>
            <a:srgbClr val="000000">
              <a:alpha val="4000"/>
            </a:srgbClr>
          </a:solidFill>
          <a:ln/>
        </p:spPr>
        <p:txBody>
          <a:bodyPr/>
          <a:lstStyle/>
          <a:p>
            <a:endParaRPr lang="en-US"/>
          </a:p>
        </p:txBody>
      </p:sp>
      <p:sp>
        <p:nvSpPr>
          <p:cNvPr id="21" name="Text 19"/>
          <p:cNvSpPr/>
          <p:nvPr/>
        </p:nvSpPr>
        <p:spPr>
          <a:xfrm>
            <a:off x="1028224" y="680799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Owned by </a:t>
            </a:r>
            <a:r>
              <a:rPr lang="en-US" sz="1750" b="1" dirty="0">
                <a:solidFill>
                  <a:srgbClr val="DCD7E5"/>
                </a:solidFill>
                <a:latin typeface="Heebo Light" pitchFamily="34" charset="0"/>
                <a:ea typeface="Heebo Light" pitchFamily="34" charset="-122"/>
                <a:cs typeface="Heebo Light" pitchFamily="34" charset="-120"/>
              </a:rPr>
              <a:t>business leaders &amp; governance bodies</a:t>
            </a:r>
            <a:endParaRPr lang="en-US" sz="1750" dirty="0"/>
          </a:p>
        </p:txBody>
      </p:sp>
      <p:sp>
        <p:nvSpPr>
          <p:cNvPr id="22" name="Text 20"/>
          <p:cNvSpPr/>
          <p:nvPr/>
        </p:nvSpPr>
        <p:spPr>
          <a:xfrm>
            <a:off x="7545824" y="680799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Owned by IT, data engineers, analysts</a:t>
            </a:r>
            <a:endParaRPr lang="en-US" sz="1750" dirty="0"/>
          </a:p>
        </p:txBody>
      </p:sp>
      <p:pic>
        <p:nvPicPr>
          <p:cNvPr id="23" name="Picture 22">
            <a:extLst>
              <a:ext uri="{FF2B5EF4-FFF2-40B4-BE49-F238E27FC236}">
                <a16:creationId xmlns:a16="http://schemas.microsoft.com/office/drawing/2014/main" id="{E88DFCEE-79BB-970B-5294-E46CC61A1CB7}"/>
              </a:ext>
            </a:extLst>
          </p:cNvPr>
          <p:cNvPicPr>
            <a:picLocks noChangeAspect="1"/>
          </p:cNvPicPr>
          <p:nvPr/>
        </p:nvPicPr>
        <p:blipFill>
          <a:blip r:embed="rId3"/>
          <a:stretch>
            <a:fillRect/>
          </a:stretch>
        </p:blipFill>
        <p:spPr>
          <a:xfrm>
            <a:off x="12146065" y="7419099"/>
            <a:ext cx="2484335" cy="7499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8788"/>
            <a:ext cx="1251204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Pillars of a Data Governance Framework</a:t>
            </a:r>
            <a:endParaRPr lang="en-US" sz="4450" dirty="0"/>
          </a:p>
        </p:txBody>
      </p:sp>
      <p:sp>
        <p:nvSpPr>
          <p:cNvPr id="3" name="Text 1"/>
          <p:cNvSpPr/>
          <p:nvPr/>
        </p:nvSpPr>
        <p:spPr>
          <a:xfrm>
            <a:off x="793790"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2296239"/>
            <a:ext cx="4196358" cy="30480"/>
          </a:xfrm>
          <a:prstGeom prst="rect">
            <a:avLst/>
          </a:prstGeom>
        </p:spPr>
      </p:pic>
      <p:sp>
        <p:nvSpPr>
          <p:cNvPr id="5" name="Text 2"/>
          <p:cNvSpPr/>
          <p:nvPr/>
        </p:nvSpPr>
        <p:spPr>
          <a:xfrm>
            <a:off x="793790" y="2470547"/>
            <a:ext cx="28529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Policies &amp; Standards</a:t>
            </a:r>
            <a:endParaRPr lang="en-US" sz="2200" dirty="0"/>
          </a:p>
        </p:txBody>
      </p:sp>
      <p:sp>
        <p:nvSpPr>
          <p:cNvPr id="6" name="Text 3"/>
          <p:cNvSpPr/>
          <p:nvPr/>
        </p:nvSpPr>
        <p:spPr>
          <a:xfrm>
            <a:off x="793790" y="2960965"/>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Establish clear guidelines for data quality, privacy, security, and usage across all departments.</a:t>
            </a:r>
            <a:endParaRPr lang="en-US" sz="1750" dirty="0"/>
          </a:p>
        </p:txBody>
      </p:sp>
      <p:sp>
        <p:nvSpPr>
          <p:cNvPr id="7" name="Text 4"/>
          <p:cNvSpPr/>
          <p:nvPr/>
        </p:nvSpPr>
        <p:spPr>
          <a:xfrm>
            <a:off x="5216962"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02</a:t>
            </a:r>
            <a:endParaRPr lang="en-US" sz="1750" dirty="0"/>
          </a:p>
        </p:txBody>
      </p:sp>
      <p:pic>
        <p:nvPicPr>
          <p:cNvPr id="8" name="Image 1" descr="preencoded.png"/>
          <p:cNvPicPr>
            <a:picLocks noChangeAspect="1"/>
          </p:cNvPicPr>
          <p:nvPr/>
        </p:nvPicPr>
        <p:blipFill>
          <a:blip r:embed="rId3"/>
          <a:stretch>
            <a:fillRect/>
          </a:stretch>
        </p:blipFill>
        <p:spPr>
          <a:xfrm>
            <a:off x="5216962" y="2296239"/>
            <a:ext cx="4196358" cy="30480"/>
          </a:xfrm>
          <a:prstGeom prst="rect">
            <a:avLst/>
          </a:prstGeom>
        </p:spPr>
      </p:pic>
      <p:sp>
        <p:nvSpPr>
          <p:cNvPr id="9" name="Text 5"/>
          <p:cNvSpPr/>
          <p:nvPr/>
        </p:nvSpPr>
        <p:spPr>
          <a:xfrm>
            <a:off x="5216962" y="2470547"/>
            <a:ext cx="331553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Roles &amp; Responsibilities</a:t>
            </a:r>
            <a:endParaRPr lang="en-US" sz="2200" dirty="0"/>
          </a:p>
        </p:txBody>
      </p:sp>
      <p:sp>
        <p:nvSpPr>
          <p:cNvPr id="10" name="Text 6"/>
          <p:cNvSpPr/>
          <p:nvPr/>
        </p:nvSpPr>
        <p:spPr>
          <a:xfrm>
            <a:off x="5216962" y="2960965"/>
            <a:ext cx="4196358"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Define accountability: Data Owners (accountable for data), Data Stewards (ensure quality &amp; compliance), and Data Custodians (manage storage &amp; infrastructure).</a:t>
            </a:r>
            <a:endParaRPr lang="en-US" sz="1750" dirty="0"/>
          </a:p>
        </p:txBody>
      </p:sp>
      <p:sp>
        <p:nvSpPr>
          <p:cNvPr id="11" name="Text 7"/>
          <p:cNvSpPr/>
          <p:nvPr/>
        </p:nvSpPr>
        <p:spPr>
          <a:xfrm>
            <a:off x="9640133" y="194119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03</a:t>
            </a:r>
            <a:endParaRPr lang="en-US" sz="1750" dirty="0"/>
          </a:p>
        </p:txBody>
      </p:sp>
      <p:pic>
        <p:nvPicPr>
          <p:cNvPr id="12" name="Image 2" descr="preencoded.png"/>
          <p:cNvPicPr>
            <a:picLocks noChangeAspect="1"/>
          </p:cNvPicPr>
          <p:nvPr/>
        </p:nvPicPr>
        <p:blipFill>
          <a:blip r:embed="rId3"/>
          <a:stretch>
            <a:fillRect/>
          </a:stretch>
        </p:blipFill>
        <p:spPr>
          <a:xfrm>
            <a:off x="9640133" y="2318861"/>
            <a:ext cx="4196358" cy="30480"/>
          </a:xfrm>
          <a:prstGeom prst="rect">
            <a:avLst/>
          </a:prstGeom>
        </p:spPr>
      </p:pic>
      <p:sp>
        <p:nvSpPr>
          <p:cNvPr id="13" name="Text 8"/>
          <p:cNvSpPr/>
          <p:nvPr/>
        </p:nvSpPr>
        <p:spPr>
          <a:xfrm>
            <a:off x="9640133" y="24705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Processes</a:t>
            </a:r>
            <a:endParaRPr lang="en-US" sz="2200" dirty="0"/>
          </a:p>
        </p:txBody>
      </p:sp>
      <p:sp>
        <p:nvSpPr>
          <p:cNvPr id="14" name="Text 9"/>
          <p:cNvSpPr/>
          <p:nvPr/>
        </p:nvSpPr>
        <p:spPr>
          <a:xfrm>
            <a:off x="9640133" y="2960965"/>
            <a:ext cx="4196358"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Implement structured procedures for data lifecycle management, including collection, storage, access &amp; sharing, archiving, and deletion.</a:t>
            </a:r>
            <a:endParaRPr lang="en-US" sz="1750" dirty="0"/>
          </a:p>
        </p:txBody>
      </p:sp>
      <p:sp>
        <p:nvSpPr>
          <p:cNvPr id="15" name="Text 10"/>
          <p:cNvSpPr/>
          <p:nvPr/>
        </p:nvSpPr>
        <p:spPr>
          <a:xfrm>
            <a:off x="793790" y="517231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04</a:t>
            </a:r>
            <a:endParaRPr lang="en-US" sz="1750" dirty="0"/>
          </a:p>
        </p:txBody>
      </p:sp>
      <p:pic>
        <p:nvPicPr>
          <p:cNvPr id="16" name="Image 3" descr="preencoded.png"/>
          <p:cNvPicPr>
            <a:picLocks noChangeAspect="1"/>
          </p:cNvPicPr>
          <p:nvPr/>
        </p:nvPicPr>
        <p:blipFill>
          <a:blip r:embed="rId4"/>
          <a:stretch>
            <a:fillRect/>
          </a:stretch>
        </p:blipFill>
        <p:spPr>
          <a:xfrm>
            <a:off x="793790" y="5504617"/>
            <a:ext cx="6407944" cy="30480"/>
          </a:xfrm>
          <a:prstGeom prst="rect">
            <a:avLst/>
          </a:prstGeom>
        </p:spPr>
      </p:pic>
      <p:sp>
        <p:nvSpPr>
          <p:cNvPr id="17" name="Text 11"/>
          <p:cNvSpPr/>
          <p:nvPr/>
        </p:nvSpPr>
        <p:spPr>
          <a:xfrm>
            <a:off x="793790" y="57016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Technology &amp; Tools</a:t>
            </a:r>
            <a:endParaRPr lang="en-US" sz="2200" dirty="0"/>
          </a:p>
        </p:txBody>
      </p:sp>
      <p:sp>
        <p:nvSpPr>
          <p:cNvPr id="18" name="Text 12"/>
          <p:cNvSpPr/>
          <p:nvPr/>
        </p:nvSpPr>
        <p:spPr>
          <a:xfrm>
            <a:off x="793790" y="6192083"/>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Utilize data catalogs, quality monitoring systems, metadata management tools, and other platforms to support governance efforts.</a:t>
            </a:r>
            <a:endParaRPr lang="en-US" sz="1750" dirty="0"/>
          </a:p>
        </p:txBody>
      </p:sp>
      <p:sp>
        <p:nvSpPr>
          <p:cNvPr id="19" name="Text 13"/>
          <p:cNvSpPr/>
          <p:nvPr/>
        </p:nvSpPr>
        <p:spPr>
          <a:xfrm>
            <a:off x="7428548" y="517231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Montserrat Light" pitchFamily="34" charset="0"/>
                <a:ea typeface="Montserrat Light" pitchFamily="34" charset="-122"/>
                <a:cs typeface="Montserrat Light" pitchFamily="34" charset="-120"/>
              </a:rPr>
              <a:t>05</a:t>
            </a:r>
            <a:endParaRPr lang="en-US" sz="1750" dirty="0"/>
          </a:p>
        </p:txBody>
      </p:sp>
      <p:pic>
        <p:nvPicPr>
          <p:cNvPr id="20" name="Image 4" descr="preencoded.png"/>
          <p:cNvPicPr>
            <a:picLocks noChangeAspect="1"/>
          </p:cNvPicPr>
          <p:nvPr/>
        </p:nvPicPr>
        <p:blipFill>
          <a:blip r:embed="rId4"/>
          <a:stretch>
            <a:fillRect/>
          </a:stretch>
        </p:blipFill>
        <p:spPr>
          <a:xfrm>
            <a:off x="7428548" y="5504617"/>
            <a:ext cx="6407944" cy="30480"/>
          </a:xfrm>
          <a:prstGeom prst="rect">
            <a:avLst/>
          </a:prstGeom>
        </p:spPr>
      </p:pic>
      <p:sp>
        <p:nvSpPr>
          <p:cNvPr id="21" name="Text 14"/>
          <p:cNvSpPr/>
          <p:nvPr/>
        </p:nvSpPr>
        <p:spPr>
          <a:xfrm>
            <a:off x="7428548" y="57016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Metrics &amp; KPIs</a:t>
            </a:r>
            <a:endParaRPr lang="en-US" sz="2200" dirty="0"/>
          </a:p>
        </p:txBody>
      </p:sp>
      <p:sp>
        <p:nvSpPr>
          <p:cNvPr id="22" name="Text 15"/>
          <p:cNvSpPr/>
          <p:nvPr/>
        </p:nvSpPr>
        <p:spPr>
          <a:xfrm>
            <a:off x="7428548" y="6192083"/>
            <a:ext cx="6407944"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Define measurable indicators such as data quality scores and compliance rates to track success and identify areas for improvement.</a:t>
            </a:r>
            <a:endParaRPr lang="en-US" sz="1750" dirty="0"/>
          </a:p>
        </p:txBody>
      </p:sp>
      <p:pic>
        <p:nvPicPr>
          <p:cNvPr id="23" name="Picture 22">
            <a:extLst>
              <a:ext uri="{FF2B5EF4-FFF2-40B4-BE49-F238E27FC236}">
                <a16:creationId xmlns:a16="http://schemas.microsoft.com/office/drawing/2014/main" id="{69B402DE-DDB9-089A-45D8-4985AB2757C8}"/>
              </a:ext>
            </a:extLst>
          </p:cNvPr>
          <p:cNvPicPr>
            <a:picLocks noChangeAspect="1"/>
          </p:cNvPicPr>
          <p:nvPr/>
        </p:nvPicPr>
        <p:blipFill>
          <a:blip r:embed="rId5"/>
          <a:stretch>
            <a:fillRect/>
          </a:stretch>
        </p:blipFill>
        <p:spPr>
          <a:xfrm>
            <a:off x="12671890" y="7680912"/>
            <a:ext cx="1958510" cy="5486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0431" y="463868"/>
            <a:ext cx="9780270" cy="527090"/>
          </a:xfrm>
          <a:prstGeom prst="rect">
            <a:avLst/>
          </a:prstGeom>
          <a:noFill/>
          <a:ln/>
        </p:spPr>
        <p:txBody>
          <a:bodyPr wrap="none" lIns="0" tIns="0" rIns="0" bIns="0" rtlCol="0" anchor="t"/>
          <a:lstStyle/>
          <a:p>
            <a:pPr marL="0" indent="0" algn="l">
              <a:lnSpc>
                <a:spcPts val="4150"/>
              </a:lnSpc>
              <a:buNone/>
            </a:pPr>
            <a:r>
              <a:rPr lang="en-US" sz="3300" dirty="0">
                <a:solidFill>
                  <a:srgbClr val="F2F0F4"/>
                </a:solidFill>
                <a:latin typeface="Montserrat" pitchFamily="34" charset="0"/>
                <a:ea typeface="Montserrat" pitchFamily="34" charset="-122"/>
                <a:cs typeface="Montserrat" pitchFamily="34" charset="-120"/>
              </a:rPr>
              <a:t>Structuring Your Data Governance Framework</a:t>
            </a:r>
            <a:endParaRPr lang="en-US" sz="3300" dirty="0"/>
          </a:p>
        </p:txBody>
      </p:sp>
      <p:pic>
        <p:nvPicPr>
          <p:cNvPr id="3" name="Image 0" descr="preencoded.png"/>
          <p:cNvPicPr>
            <a:picLocks noChangeAspect="1"/>
          </p:cNvPicPr>
          <p:nvPr/>
        </p:nvPicPr>
        <p:blipFill>
          <a:blip r:embed="rId3"/>
          <a:stretch>
            <a:fillRect/>
          </a:stretch>
        </p:blipFill>
        <p:spPr>
          <a:xfrm>
            <a:off x="629126" y="1328261"/>
            <a:ext cx="13372028" cy="6642497"/>
          </a:xfrm>
          <a:prstGeom prst="rect">
            <a:avLst/>
          </a:prstGeom>
        </p:spPr>
      </p:pic>
      <p:sp>
        <p:nvSpPr>
          <p:cNvPr id="4" name="Text 1"/>
          <p:cNvSpPr/>
          <p:nvPr/>
        </p:nvSpPr>
        <p:spPr>
          <a:xfrm>
            <a:off x="10495894" y="3200818"/>
            <a:ext cx="3026124" cy="378266"/>
          </a:xfrm>
          <a:prstGeom prst="rect">
            <a:avLst/>
          </a:prstGeom>
          <a:noFill/>
          <a:ln/>
        </p:spPr>
        <p:txBody>
          <a:bodyPr wrap="none" lIns="0" tIns="0" rIns="0" bIns="0" rtlCol="0" anchor="t"/>
          <a:lstStyle/>
          <a:p>
            <a:pPr marL="0" indent="0" algn="l">
              <a:lnSpc>
                <a:spcPts val="1650"/>
              </a:lnSpc>
              <a:buNone/>
            </a:pPr>
            <a:r>
              <a:rPr lang="en-US" sz="1350" dirty="0">
                <a:solidFill>
                  <a:srgbClr val="DCD7E5"/>
                </a:solidFill>
                <a:latin typeface="Montserrat" pitchFamily="34" charset="0"/>
                <a:ea typeface="Montserrat" pitchFamily="34" charset="-122"/>
                <a:cs typeface="Montserrat" pitchFamily="34" charset="-120"/>
              </a:rPr>
              <a:t>Technology</a:t>
            </a:r>
            <a:endParaRPr lang="en-US" sz="1350" dirty="0"/>
          </a:p>
        </p:txBody>
      </p:sp>
      <p:pic>
        <p:nvPicPr>
          <p:cNvPr id="5" name="Image 1" descr="preencoded.png"/>
          <p:cNvPicPr>
            <a:picLocks noChangeAspect="1"/>
          </p:cNvPicPr>
          <p:nvPr/>
        </p:nvPicPr>
        <p:blipFill>
          <a:blip r:embed="rId4"/>
          <a:stretch>
            <a:fillRect/>
          </a:stretch>
        </p:blipFill>
        <p:spPr>
          <a:xfrm>
            <a:off x="8014473" y="3033541"/>
            <a:ext cx="672472" cy="672472"/>
          </a:xfrm>
          <a:prstGeom prst="rect">
            <a:avLst/>
          </a:prstGeom>
        </p:spPr>
      </p:pic>
      <p:sp>
        <p:nvSpPr>
          <p:cNvPr id="6" name="Text 2"/>
          <p:cNvSpPr/>
          <p:nvPr/>
        </p:nvSpPr>
        <p:spPr>
          <a:xfrm>
            <a:off x="10495894" y="5702624"/>
            <a:ext cx="3026124" cy="378265"/>
          </a:xfrm>
          <a:prstGeom prst="rect">
            <a:avLst/>
          </a:prstGeom>
          <a:noFill/>
          <a:ln/>
        </p:spPr>
        <p:txBody>
          <a:bodyPr wrap="none" lIns="0" tIns="0" rIns="0" bIns="0" rtlCol="0" anchor="t"/>
          <a:lstStyle/>
          <a:p>
            <a:pPr marL="0" indent="0" algn="l">
              <a:lnSpc>
                <a:spcPts val="1650"/>
              </a:lnSpc>
              <a:buNone/>
            </a:pPr>
            <a:r>
              <a:rPr lang="en-US" sz="1350" dirty="0">
                <a:solidFill>
                  <a:srgbClr val="DCD7E5"/>
                </a:solidFill>
                <a:latin typeface="Montserrat" pitchFamily="34" charset="0"/>
                <a:ea typeface="Montserrat" pitchFamily="34" charset="-122"/>
                <a:cs typeface="Montserrat" pitchFamily="34" charset="-120"/>
              </a:rPr>
              <a:t>Processes</a:t>
            </a:r>
            <a:endParaRPr lang="en-US" sz="1350" dirty="0"/>
          </a:p>
        </p:txBody>
      </p:sp>
      <p:pic>
        <p:nvPicPr>
          <p:cNvPr id="7" name="Image 2" descr="preencoded.png"/>
          <p:cNvPicPr>
            <a:picLocks noChangeAspect="1"/>
          </p:cNvPicPr>
          <p:nvPr/>
        </p:nvPicPr>
        <p:blipFill>
          <a:blip r:embed="rId5"/>
          <a:stretch>
            <a:fillRect/>
          </a:stretch>
        </p:blipFill>
        <p:spPr>
          <a:xfrm>
            <a:off x="8014473" y="5535347"/>
            <a:ext cx="672472" cy="672472"/>
          </a:xfrm>
          <a:prstGeom prst="rect">
            <a:avLst/>
          </a:prstGeom>
        </p:spPr>
      </p:pic>
      <p:sp>
        <p:nvSpPr>
          <p:cNvPr id="8" name="Text 3"/>
          <p:cNvSpPr/>
          <p:nvPr/>
        </p:nvSpPr>
        <p:spPr>
          <a:xfrm>
            <a:off x="1108185" y="5702624"/>
            <a:ext cx="3026124" cy="378265"/>
          </a:xfrm>
          <a:prstGeom prst="rect">
            <a:avLst/>
          </a:prstGeom>
          <a:noFill/>
          <a:ln/>
        </p:spPr>
        <p:txBody>
          <a:bodyPr wrap="none" lIns="0" tIns="0" rIns="0" bIns="0" rtlCol="0" anchor="t"/>
          <a:lstStyle/>
          <a:p>
            <a:pPr marL="0" indent="0" algn="r">
              <a:lnSpc>
                <a:spcPts val="1650"/>
              </a:lnSpc>
              <a:buNone/>
            </a:pPr>
            <a:r>
              <a:rPr lang="en-US" sz="1350" dirty="0">
                <a:solidFill>
                  <a:srgbClr val="DCD7E5"/>
                </a:solidFill>
                <a:latin typeface="Montserrat" pitchFamily="34" charset="0"/>
                <a:ea typeface="Montserrat" pitchFamily="34" charset="-122"/>
                <a:cs typeface="Montserrat" pitchFamily="34" charset="-120"/>
              </a:rPr>
              <a:t>Roles</a:t>
            </a:r>
            <a:endParaRPr lang="en-US" sz="1350" dirty="0"/>
          </a:p>
        </p:txBody>
      </p:sp>
      <p:pic>
        <p:nvPicPr>
          <p:cNvPr id="9" name="Image 3" descr="preencoded.png"/>
          <p:cNvPicPr>
            <a:picLocks noChangeAspect="1"/>
          </p:cNvPicPr>
          <p:nvPr/>
        </p:nvPicPr>
        <p:blipFill>
          <a:blip r:embed="rId5"/>
          <a:stretch>
            <a:fillRect/>
          </a:stretch>
        </p:blipFill>
        <p:spPr>
          <a:xfrm>
            <a:off x="5485978" y="5696740"/>
            <a:ext cx="672472" cy="672472"/>
          </a:xfrm>
          <a:prstGeom prst="rect">
            <a:avLst/>
          </a:prstGeom>
        </p:spPr>
      </p:pic>
      <p:pic>
        <p:nvPicPr>
          <p:cNvPr id="10" name="Image 4" descr="preencoded.png"/>
          <p:cNvPicPr>
            <a:picLocks noChangeAspect="1"/>
          </p:cNvPicPr>
          <p:nvPr/>
        </p:nvPicPr>
        <p:blipFill>
          <a:blip r:embed="rId6"/>
          <a:stretch>
            <a:fillRect/>
          </a:stretch>
        </p:blipFill>
        <p:spPr>
          <a:xfrm>
            <a:off x="5487239" y="3195144"/>
            <a:ext cx="672472" cy="672472"/>
          </a:xfrm>
          <a:prstGeom prst="rect">
            <a:avLst/>
          </a:prstGeom>
        </p:spPr>
      </p:pic>
      <p:sp>
        <p:nvSpPr>
          <p:cNvPr id="11" name="Text 4"/>
          <p:cNvSpPr/>
          <p:nvPr/>
        </p:nvSpPr>
        <p:spPr>
          <a:xfrm>
            <a:off x="1109446" y="3194304"/>
            <a:ext cx="3026124" cy="378266"/>
          </a:xfrm>
          <a:prstGeom prst="rect">
            <a:avLst/>
          </a:prstGeom>
          <a:noFill/>
          <a:ln/>
        </p:spPr>
        <p:txBody>
          <a:bodyPr wrap="none" lIns="0" tIns="0" rIns="0" bIns="0" rtlCol="0" anchor="t"/>
          <a:lstStyle/>
          <a:p>
            <a:pPr marL="0" indent="0" algn="r">
              <a:lnSpc>
                <a:spcPts val="1650"/>
              </a:lnSpc>
              <a:buNone/>
            </a:pPr>
            <a:r>
              <a:rPr lang="en-US" sz="1350" dirty="0">
                <a:solidFill>
                  <a:srgbClr val="DCD7E5"/>
                </a:solidFill>
                <a:latin typeface="Montserrat" pitchFamily="34" charset="0"/>
                <a:ea typeface="Montserrat" pitchFamily="34" charset="-122"/>
                <a:cs typeface="Montserrat" pitchFamily="34" charset="-120"/>
              </a:rPr>
              <a:t>Policies</a:t>
            </a:r>
            <a:endParaRPr lang="en-US" sz="1350" dirty="0"/>
          </a:p>
        </p:txBody>
      </p:sp>
      <p:sp>
        <p:nvSpPr>
          <p:cNvPr id="12" name="Text 5"/>
          <p:cNvSpPr/>
          <p:nvPr/>
        </p:nvSpPr>
        <p:spPr>
          <a:xfrm>
            <a:off x="590431" y="8160544"/>
            <a:ext cx="13449538" cy="539829"/>
          </a:xfrm>
          <a:prstGeom prst="rect">
            <a:avLst/>
          </a:prstGeom>
          <a:noFill/>
          <a:ln/>
        </p:spPr>
        <p:txBody>
          <a:bodyPr wrap="squar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A robust data governance framework integrates various components to ensure data integrity and compliance. These interlocking pieces ensure that data is treated as a valuable asset throughout its lifecycle.</a:t>
            </a:r>
            <a:endParaRPr lang="en-US" sz="1300" dirty="0"/>
          </a:p>
        </p:txBody>
      </p:sp>
      <p:pic>
        <p:nvPicPr>
          <p:cNvPr id="13" name="Picture 12">
            <a:extLst>
              <a:ext uri="{FF2B5EF4-FFF2-40B4-BE49-F238E27FC236}">
                <a16:creationId xmlns:a16="http://schemas.microsoft.com/office/drawing/2014/main" id="{08714A26-798A-AF56-1238-4D25A1712729}"/>
              </a:ext>
            </a:extLst>
          </p:cNvPr>
          <p:cNvPicPr>
            <a:picLocks noChangeAspect="1"/>
          </p:cNvPicPr>
          <p:nvPr/>
        </p:nvPicPr>
        <p:blipFill>
          <a:blip r:embed="rId7"/>
          <a:stretch>
            <a:fillRect/>
          </a:stretch>
        </p:blipFill>
        <p:spPr>
          <a:xfrm>
            <a:off x="12671890" y="7680912"/>
            <a:ext cx="1958510" cy="5486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TotalTime>
  <Words>1321</Words>
  <Application>Microsoft Office PowerPoint</Application>
  <PresentationFormat>Custom</PresentationFormat>
  <Paragraphs>145</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Montserrat Light</vt:lpstr>
      <vt:lpstr>Heebo Light</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lastModifiedBy>Belal ahmed Ead  ahmed 2200567</cp:lastModifiedBy>
  <cp:revision>11</cp:revision>
  <dcterms:created xsi:type="dcterms:W3CDTF">2025-08-11T19:48:00Z</dcterms:created>
  <dcterms:modified xsi:type="dcterms:W3CDTF">2025-08-14T09:37:41Z</dcterms:modified>
</cp:coreProperties>
</file>